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Lst>
  <p:notesMasterIdLst>
    <p:notesMasterId r:id="rId19"/>
  </p:notesMasterIdLst>
  <p:handoutMasterIdLst>
    <p:handoutMasterId r:id="rId20"/>
  </p:handoutMasterIdLst>
  <p:sldIdLst>
    <p:sldId id="258" r:id="rId4"/>
    <p:sldId id="259" r:id="rId5"/>
    <p:sldId id="260" r:id="rId6"/>
    <p:sldId id="261" r:id="rId7"/>
    <p:sldId id="266" r:id="rId8"/>
    <p:sldId id="269" r:id="rId9"/>
    <p:sldId id="262" r:id="rId10"/>
    <p:sldId id="270" r:id="rId11"/>
    <p:sldId id="271" r:id="rId12"/>
    <p:sldId id="275" r:id="rId13"/>
    <p:sldId id="272" r:id="rId14"/>
    <p:sldId id="274" r:id="rId15"/>
    <p:sldId id="273" r:id="rId16"/>
    <p:sldId id="264" r:id="rId17"/>
    <p:sldId id="26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5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49204" autoAdjust="0"/>
  </p:normalViewPr>
  <p:slideViewPr>
    <p:cSldViewPr snapToGrid="0">
      <p:cViewPr varScale="1">
        <p:scale>
          <a:sx n="47" d="100"/>
          <a:sy n="47" d="100"/>
        </p:scale>
        <p:origin x="-1968" y="-9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76" d="100"/>
          <a:sy n="76" d="100"/>
        </p:scale>
        <p:origin x="-3672" y="-11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20" Type="http://schemas.openxmlformats.org/officeDocument/2006/relationships/handoutMaster" Target="handoutMasters/handoutMaster1.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diagrams/_rels/data1.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g"/><Relationship Id="rId1" Type="http://schemas.openxmlformats.org/officeDocument/2006/relationships/image" Target="../media/image6.jpg"/><Relationship Id="rId2" Type="http://schemas.openxmlformats.org/officeDocument/2006/relationships/image" Target="../media/image7.JPG"/></Relationships>
</file>

<file path=ppt/diagrams/_rels/drawing1.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g"/><Relationship Id="rId1" Type="http://schemas.openxmlformats.org/officeDocument/2006/relationships/image" Target="../media/image6.jpg"/><Relationship Id="rId2" Type="http://schemas.openxmlformats.org/officeDocument/2006/relationships/image" Target="../media/image7.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E1EF37-7B72-A24D-BAC0-FF352E3E6E4C}" type="doc">
      <dgm:prSet loTypeId="urn:microsoft.com/office/officeart/2008/layout/AccentedPicture" loCatId="" qsTypeId="urn:microsoft.com/office/officeart/2005/8/quickstyle/simple4" qsCatId="simple" csTypeId="urn:microsoft.com/office/officeart/2005/8/colors/accent1_2" csCatId="accent1" phldr="1"/>
      <dgm:spPr/>
      <dgm:t>
        <a:bodyPr/>
        <a:lstStyle/>
        <a:p>
          <a:endParaRPr lang="en-US"/>
        </a:p>
      </dgm:t>
    </dgm:pt>
    <dgm:pt modelId="{CFF4D190-BA22-5F46-96FC-F927D425998C}">
      <dgm:prSet phldrT="[Text]" custT="1"/>
      <dgm:spPr/>
      <dgm:t>
        <a:bodyPr/>
        <a:lstStyle/>
        <a:p>
          <a:r>
            <a:rPr lang="en-US" sz="4000" dirty="0" smtClean="0"/>
            <a:t>Academic Institutions</a:t>
          </a:r>
          <a:endParaRPr lang="en-US" sz="4000" dirty="0"/>
        </a:p>
      </dgm:t>
    </dgm:pt>
    <dgm:pt modelId="{7A3AF329-B2A4-D64F-AA63-EE77AD4EE9E5}" type="parTrans" cxnId="{10B1A33C-DFF7-EF48-89F1-89E12469A0A5}">
      <dgm:prSet/>
      <dgm:spPr/>
      <dgm:t>
        <a:bodyPr/>
        <a:lstStyle/>
        <a:p>
          <a:endParaRPr lang="en-US"/>
        </a:p>
      </dgm:t>
    </dgm:pt>
    <dgm:pt modelId="{69FFBE37-89F9-D445-AFD9-F2A10623BBB1}" type="sibTrans" cxnId="{10B1A33C-DFF7-EF48-89F1-89E12469A0A5}">
      <dgm:prSet/>
      <dgm:spPr/>
      <dgm:t>
        <a:bodyPr/>
        <a:lstStyle/>
        <a:p>
          <a:endParaRPr lang="en-US"/>
        </a:p>
      </dgm:t>
    </dgm:pt>
    <dgm:pt modelId="{7F856BA1-9F72-7D4F-8569-4C75C4DAD7F7}">
      <dgm:prSet phldrT="[Text]" custT="1"/>
      <dgm:spPr/>
      <dgm:t>
        <a:bodyPr/>
        <a:lstStyle/>
        <a:p>
          <a:r>
            <a:rPr lang="en-US" sz="4000" dirty="0" smtClean="0"/>
            <a:t>Digital Libraries</a:t>
          </a:r>
          <a:endParaRPr lang="en-US" sz="4000" dirty="0"/>
        </a:p>
      </dgm:t>
    </dgm:pt>
    <dgm:pt modelId="{7D8E52C6-9973-A945-B801-6F9F2DF04E8A}" type="parTrans" cxnId="{BE378AE5-A1C5-8D43-9878-19C51C1E9C3B}">
      <dgm:prSet/>
      <dgm:spPr/>
      <dgm:t>
        <a:bodyPr/>
        <a:lstStyle/>
        <a:p>
          <a:endParaRPr lang="en-US"/>
        </a:p>
      </dgm:t>
    </dgm:pt>
    <dgm:pt modelId="{CAA4702A-E29C-4A45-A2DB-3E182F0C4BEE}" type="sibTrans" cxnId="{BE378AE5-A1C5-8D43-9878-19C51C1E9C3B}">
      <dgm:prSet/>
      <dgm:spPr/>
      <dgm:t>
        <a:bodyPr/>
        <a:lstStyle/>
        <a:p>
          <a:endParaRPr lang="en-US"/>
        </a:p>
      </dgm:t>
    </dgm:pt>
    <dgm:pt modelId="{0473DF7B-727E-DF48-B71C-CACDD1BFF9D7}">
      <dgm:prSet phldrT="[Text]" custT="1"/>
      <dgm:spPr/>
      <dgm:t>
        <a:bodyPr/>
        <a:lstStyle/>
        <a:p>
          <a:r>
            <a:rPr lang="en-US" sz="4000" dirty="0" smtClean="0"/>
            <a:t>State Libraries</a:t>
          </a:r>
          <a:endParaRPr lang="en-US" sz="4000" dirty="0"/>
        </a:p>
      </dgm:t>
    </dgm:pt>
    <dgm:pt modelId="{3A468440-3F85-3D41-855D-841F0F6485BC}" type="parTrans" cxnId="{FE112D91-09DB-9F45-A47D-4320447CBF1F}">
      <dgm:prSet/>
      <dgm:spPr/>
      <dgm:t>
        <a:bodyPr/>
        <a:lstStyle/>
        <a:p>
          <a:endParaRPr lang="en-US"/>
        </a:p>
      </dgm:t>
    </dgm:pt>
    <dgm:pt modelId="{48E347B9-1E30-0542-A94C-D089C05CCA44}" type="sibTrans" cxnId="{FE112D91-09DB-9F45-A47D-4320447CBF1F}">
      <dgm:prSet/>
      <dgm:spPr/>
      <dgm:t>
        <a:bodyPr/>
        <a:lstStyle/>
        <a:p>
          <a:endParaRPr lang="en-US"/>
        </a:p>
      </dgm:t>
    </dgm:pt>
    <dgm:pt modelId="{F4B2A09E-110D-5E44-990D-7EB6A93F0D05}">
      <dgm:prSet phldrT="[Text]" custT="1"/>
      <dgm:spPr/>
      <dgm:t>
        <a:bodyPr/>
        <a:lstStyle/>
        <a:p>
          <a:r>
            <a:rPr lang="en-US" sz="4400" b="1" dirty="0" smtClean="0">
              <a:solidFill>
                <a:srgbClr val="DA5600"/>
              </a:solidFill>
            </a:rPr>
            <a:t>Projects and Challenges</a:t>
          </a:r>
        </a:p>
      </dgm:t>
    </dgm:pt>
    <dgm:pt modelId="{BFB4D9A0-5545-A043-9DF2-B74093961EDF}" type="sibTrans" cxnId="{E8C5A01B-81CD-0E4B-A341-B584CEA45491}">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35000" r="-35000"/>
          </a:stretch>
        </a:blipFill>
      </dgm:spPr>
      <dgm:t>
        <a:bodyPr/>
        <a:lstStyle/>
        <a:p>
          <a:endParaRPr lang="en-US"/>
        </a:p>
      </dgm:t>
    </dgm:pt>
    <dgm:pt modelId="{FD96005C-EBB1-BC40-B09B-A8C8FE2A8DF7}" type="parTrans" cxnId="{E8C5A01B-81CD-0E4B-A341-B584CEA45491}">
      <dgm:prSet/>
      <dgm:spPr/>
      <dgm:t>
        <a:bodyPr/>
        <a:lstStyle/>
        <a:p>
          <a:endParaRPr lang="en-US"/>
        </a:p>
      </dgm:t>
    </dgm:pt>
    <dgm:pt modelId="{57D17A2D-3996-F446-8F3F-16013A516F59}" type="pres">
      <dgm:prSet presAssocID="{E4E1EF37-7B72-A24D-BAC0-FF352E3E6E4C}" presName="Name0" presStyleCnt="0">
        <dgm:presLayoutVars>
          <dgm:dir/>
        </dgm:presLayoutVars>
      </dgm:prSet>
      <dgm:spPr/>
      <dgm:t>
        <a:bodyPr/>
        <a:lstStyle/>
        <a:p>
          <a:endParaRPr lang="en-US"/>
        </a:p>
      </dgm:t>
    </dgm:pt>
    <dgm:pt modelId="{ED4EDBBA-E665-9D46-A1F2-3AC02B89D9A5}" type="pres">
      <dgm:prSet presAssocID="{BFB4D9A0-5545-A043-9DF2-B74093961EDF}" presName="picture_1" presStyleLbl="bgImgPlace1" presStyleIdx="0" presStyleCnt="1" custScaleX="113560" custScaleY="98555"/>
      <dgm:spPr/>
      <dgm:t>
        <a:bodyPr/>
        <a:lstStyle/>
        <a:p>
          <a:endParaRPr lang="en-US"/>
        </a:p>
      </dgm:t>
    </dgm:pt>
    <dgm:pt modelId="{A83ED159-F7FF-674F-9DCA-AFBCF696A815}" type="pres">
      <dgm:prSet presAssocID="{F4B2A09E-110D-5E44-990D-7EB6A93F0D05}" presName="text_1" presStyleLbl="node1" presStyleIdx="0" presStyleCnt="0" custScaleX="137057" custScaleY="84769" custLinFactNeighborX="4464" custLinFactNeighborY="-28281">
        <dgm:presLayoutVars>
          <dgm:bulletEnabled val="1"/>
        </dgm:presLayoutVars>
      </dgm:prSet>
      <dgm:spPr/>
      <dgm:t>
        <a:bodyPr/>
        <a:lstStyle/>
        <a:p>
          <a:endParaRPr lang="en-US"/>
        </a:p>
      </dgm:t>
    </dgm:pt>
    <dgm:pt modelId="{A3D1EDB8-9ABB-D742-96CA-D5F00F1ABA8A}" type="pres">
      <dgm:prSet presAssocID="{E4E1EF37-7B72-A24D-BAC0-FF352E3E6E4C}" presName="linV" presStyleCnt="0"/>
      <dgm:spPr/>
    </dgm:pt>
    <dgm:pt modelId="{0967D1A5-9541-0D49-B333-8ECEF6F6204D}" type="pres">
      <dgm:prSet presAssocID="{CFF4D190-BA22-5F46-96FC-F927D425998C}" presName="pair" presStyleCnt="0"/>
      <dgm:spPr/>
    </dgm:pt>
    <dgm:pt modelId="{B50D6C38-F363-F34F-BB73-1C9DD5333E31}" type="pres">
      <dgm:prSet presAssocID="{CFF4D190-BA22-5F46-96FC-F927D425998C}" presName="spaceH" presStyleLbl="node1" presStyleIdx="0" presStyleCnt="0"/>
      <dgm:spPr/>
    </dgm:pt>
    <dgm:pt modelId="{A06B030C-B0C2-DB4C-B526-ACAB309921F5}" type="pres">
      <dgm:prSet presAssocID="{CFF4D190-BA22-5F46-96FC-F927D425998C}" presName="desPictures" presStyleLbl="alignImgPlace1" presStyleIdx="0" presStyleCnt="3" custLinFactNeighborX="20062" custLinFactNeighborY="5358"/>
      <dgm:spPr>
        <a:blipFill>
          <a:blip xmlns:r="http://schemas.openxmlformats.org/officeDocument/2006/relationships" r:embed="rId2">
            <a:extLst>
              <a:ext uri="{28A0092B-C50C-407E-A947-70E740481C1C}">
                <a14:useLocalDpi xmlns:a14="http://schemas.microsoft.com/office/drawing/2010/main" val="0"/>
              </a:ext>
            </a:extLst>
          </a:blip>
          <a:srcRect/>
          <a:stretch>
            <a:fillRect l="-12000" r="-12000"/>
          </a:stretch>
        </a:blipFill>
      </dgm:spPr>
    </dgm:pt>
    <dgm:pt modelId="{17B9FB40-3A4F-6542-A8C2-13B4EFF85ED1}" type="pres">
      <dgm:prSet presAssocID="{CFF4D190-BA22-5F46-96FC-F927D425998C}" presName="desTextWrapper" presStyleCnt="0"/>
      <dgm:spPr/>
    </dgm:pt>
    <dgm:pt modelId="{532FFF9E-A32C-A543-A514-76C9EB8E5117}" type="pres">
      <dgm:prSet presAssocID="{CFF4D190-BA22-5F46-96FC-F927D425998C}" presName="desText" presStyleLbl="revTx" presStyleIdx="0" presStyleCnt="3" custLinFactNeighborX="5780">
        <dgm:presLayoutVars>
          <dgm:bulletEnabled val="1"/>
        </dgm:presLayoutVars>
      </dgm:prSet>
      <dgm:spPr/>
      <dgm:t>
        <a:bodyPr/>
        <a:lstStyle/>
        <a:p>
          <a:endParaRPr lang="en-US"/>
        </a:p>
      </dgm:t>
    </dgm:pt>
    <dgm:pt modelId="{C0C9EB39-31F9-C74F-8047-7102FA675212}" type="pres">
      <dgm:prSet presAssocID="{69FFBE37-89F9-D445-AFD9-F2A10623BBB1}" presName="spaceV" presStyleCnt="0"/>
      <dgm:spPr/>
    </dgm:pt>
    <dgm:pt modelId="{09633D51-4330-EC42-A168-F37ECB49FA37}" type="pres">
      <dgm:prSet presAssocID="{7F856BA1-9F72-7D4F-8569-4C75C4DAD7F7}" presName="pair" presStyleCnt="0"/>
      <dgm:spPr/>
    </dgm:pt>
    <dgm:pt modelId="{1E8B2F3E-9AE5-8A47-AEF9-B76EEF9C46AF}" type="pres">
      <dgm:prSet presAssocID="{7F856BA1-9F72-7D4F-8569-4C75C4DAD7F7}" presName="spaceH" presStyleLbl="node1" presStyleIdx="0" presStyleCnt="0"/>
      <dgm:spPr/>
    </dgm:pt>
    <dgm:pt modelId="{0EC0B90E-4398-C74C-8C02-A71303CD35D3}" type="pres">
      <dgm:prSet presAssocID="{7F856BA1-9F72-7D4F-8569-4C75C4DAD7F7}" presName="desPictures" presStyleLbl="alignImgPlace1" presStyleIdx="1" presStyleCnt="3" custLinFactNeighborX="20417" custLinFactNeighborY="5358"/>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000" r="-2000"/>
          </a:stretch>
        </a:blipFill>
      </dgm:spPr>
      <dgm:t>
        <a:bodyPr/>
        <a:lstStyle/>
        <a:p>
          <a:endParaRPr lang="en-US"/>
        </a:p>
      </dgm:t>
    </dgm:pt>
    <dgm:pt modelId="{9CD1CAE6-57FB-B54F-9A82-BEAD1769F8D8}" type="pres">
      <dgm:prSet presAssocID="{7F856BA1-9F72-7D4F-8569-4C75C4DAD7F7}" presName="desTextWrapper" presStyleCnt="0"/>
      <dgm:spPr/>
    </dgm:pt>
    <dgm:pt modelId="{E3034D9C-C5F0-D14E-93A6-1E57C4D1B385}" type="pres">
      <dgm:prSet presAssocID="{7F856BA1-9F72-7D4F-8569-4C75C4DAD7F7}" presName="desText" presStyleLbl="revTx" presStyleIdx="1" presStyleCnt="3" custLinFactNeighborX="5780">
        <dgm:presLayoutVars>
          <dgm:bulletEnabled val="1"/>
        </dgm:presLayoutVars>
      </dgm:prSet>
      <dgm:spPr/>
      <dgm:t>
        <a:bodyPr/>
        <a:lstStyle/>
        <a:p>
          <a:endParaRPr lang="en-US"/>
        </a:p>
      </dgm:t>
    </dgm:pt>
    <dgm:pt modelId="{E52D24D0-CAD6-7A43-8CD3-34BCE33C9E9C}" type="pres">
      <dgm:prSet presAssocID="{CAA4702A-E29C-4A45-A2DB-3E182F0C4BEE}" presName="spaceV" presStyleCnt="0"/>
      <dgm:spPr/>
    </dgm:pt>
    <dgm:pt modelId="{3B684135-B4E2-3641-858D-53F152FE8CB8}" type="pres">
      <dgm:prSet presAssocID="{0473DF7B-727E-DF48-B71C-CACDD1BFF9D7}" presName="pair" presStyleCnt="0"/>
      <dgm:spPr/>
    </dgm:pt>
    <dgm:pt modelId="{92C8B9BA-E5A2-E742-BBF6-9ACAFFBAC5D4}" type="pres">
      <dgm:prSet presAssocID="{0473DF7B-727E-DF48-B71C-CACDD1BFF9D7}" presName="spaceH" presStyleLbl="node1" presStyleIdx="0" presStyleCnt="0"/>
      <dgm:spPr/>
    </dgm:pt>
    <dgm:pt modelId="{750318C5-4A2A-B844-A5AE-AF02E68DBE7D}" type="pres">
      <dgm:prSet presAssocID="{0473DF7B-727E-DF48-B71C-CACDD1BFF9D7}" presName="desPictures" presStyleLbl="alignImgPlace1" presStyleIdx="2" presStyleCnt="3" custLinFactNeighborX="24882" custLinFactNeighborY="5358"/>
      <dgm:spPr>
        <a:blipFill>
          <a:blip xmlns:r="http://schemas.openxmlformats.org/officeDocument/2006/relationships" r:embed="rId4">
            <a:extLst>
              <a:ext uri="{28A0092B-C50C-407E-A947-70E740481C1C}">
                <a14:useLocalDpi xmlns:a14="http://schemas.microsoft.com/office/drawing/2010/main" val="0"/>
              </a:ext>
            </a:extLst>
          </a:blip>
          <a:srcRect/>
          <a:stretch>
            <a:fillRect l="-72000" r="-72000"/>
          </a:stretch>
        </a:blipFill>
      </dgm:spPr>
    </dgm:pt>
    <dgm:pt modelId="{ADA918D5-6D7E-8D48-87B8-9ED13147013B}" type="pres">
      <dgm:prSet presAssocID="{0473DF7B-727E-DF48-B71C-CACDD1BFF9D7}" presName="desTextWrapper" presStyleCnt="0"/>
      <dgm:spPr/>
    </dgm:pt>
    <dgm:pt modelId="{4124F413-1C19-2E44-940D-7B6C4155A63C}" type="pres">
      <dgm:prSet presAssocID="{0473DF7B-727E-DF48-B71C-CACDD1BFF9D7}" presName="desText" presStyleLbl="revTx" presStyleIdx="2" presStyleCnt="3" custLinFactNeighborX="5780">
        <dgm:presLayoutVars>
          <dgm:bulletEnabled val="1"/>
        </dgm:presLayoutVars>
      </dgm:prSet>
      <dgm:spPr/>
      <dgm:t>
        <a:bodyPr/>
        <a:lstStyle/>
        <a:p>
          <a:endParaRPr lang="en-US"/>
        </a:p>
      </dgm:t>
    </dgm:pt>
    <dgm:pt modelId="{2C3E6127-904D-F948-AE17-9B630B360FB5}" type="pres">
      <dgm:prSet presAssocID="{E4E1EF37-7B72-A24D-BAC0-FF352E3E6E4C}" presName="maxNode" presStyleCnt="0"/>
      <dgm:spPr/>
    </dgm:pt>
    <dgm:pt modelId="{C06CBE9A-01D0-034F-BBC0-2A686A7F3DAA}" type="pres">
      <dgm:prSet presAssocID="{E4E1EF37-7B72-A24D-BAC0-FF352E3E6E4C}" presName="Name33" presStyleCnt="0"/>
      <dgm:spPr/>
    </dgm:pt>
  </dgm:ptLst>
  <dgm:cxnLst>
    <dgm:cxn modelId="{054EFB9A-FE90-7343-926B-5741CC81A307}" type="presOf" srcId="{F4B2A09E-110D-5E44-990D-7EB6A93F0D05}" destId="{A83ED159-F7FF-674F-9DCA-AFBCF696A815}" srcOrd="0" destOrd="0" presId="urn:microsoft.com/office/officeart/2008/layout/AccentedPicture"/>
    <dgm:cxn modelId="{10B1A33C-DFF7-EF48-89F1-89E12469A0A5}" srcId="{E4E1EF37-7B72-A24D-BAC0-FF352E3E6E4C}" destId="{CFF4D190-BA22-5F46-96FC-F927D425998C}" srcOrd="1" destOrd="0" parTransId="{7A3AF329-B2A4-D64F-AA63-EE77AD4EE9E5}" sibTransId="{69FFBE37-89F9-D445-AFD9-F2A10623BBB1}"/>
    <dgm:cxn modelId="{E8C5A01B-81CD-0E4B-A341-B584CEA45491}" srcId="{E4E1EF37-7B72-A24D-BAC0-FF352E3E6E4C}" destId="{F4B2A09E-110D-5E44-990D-7EB6A93F0D05}" srcOrd="0" destOrd="0" parTransId="{FD96005C-EBB1-BC40-B09B-A8C8FE2A8DF7}" sibTransId="{BFB4D9A0-5545-A043-9DF2-B74093961EDF}"/>
    <dgm:cxn modelId="{2FCAD869-643F-D743-A18C-7822760F29CD}" type="presOf" srcId="{7F856BA1-9F72-7D4F-8569-4C75C4DAD7F7}" destId="{E3034D9C-C5F0-D14E-93A6-1E57C4D1B385}" srcOrd="0" destOrd="0" presId="urn:microsoft.com/office/officeart/2008/layout/AccentedPicture"/>
    <dgm:cxn modelId="{FE112D91-09DB-9F45-A47D-4320447CBF1F}" srcId="{E4E1EF37-7B72-A24D-BAC0-FF352E3E6E4C}" destId="{0473DF7B-727E-DF48-B71C-CACDD1BFF9D7}" srcOrd="3" destOrd="0" parTransId="{3A468440-3F85-3D41-855D-841F0F6485BC}" sibTransId="{48E347B9-1E30-0542-A94C-D089C05CCA44}"/>
    <dgm:cxn modelId="{BE378AE5-A1C5-8D43-9878-19C51C1E9C3B}" srcId="{E4E1EF37-7B72-A24D-BAC0-FF352E3E6E4C}" destId="{7F856BA1-9F72-7D4F-8569-4C75C4DAD7F7}" srcOrd="2" destOrd="0" parTransId="{7D8E52C6-9973-A945-B801-6F9F2DF04E8A}" sibTransId="{CAA4702A-E29C-4A45-A2DB-3E182F0C4BEE}"/>
    <dgm:cxn modelId="{DD5D03E8-6004-7A42-B797-5952AE427B84}" type="presOf" srcId="{E4E1EF37-7B72-A24D-BAC0-FF352E3E6E4C}" destId="{57D17A2D-3996-F446-8F3F-16013A516F59}" srcOrd="0" destOrd="0" presId="urn:microsoft.com/office/officeart/2008/layout/AccentedPicture"/>
    <dgm:cxn modelId="{F40ED099-9C49-8843-8988-C8C5E53C91B8}" type="presOf" srcId="{CFF4D190-BA22-5F46-96FC-F927D425998C}" destId="{532FFF9E-A32C-A543-A514-76C9EB8E5117}" srcOrd="0" destOrd="0" presId="urn:microsoft.com/office/officeart/2008/layout/AccentedPicture"/>
    <dgm:cxn modelId="{9F08332C-6DAA-E644-90CB-45BFC1262EEA}" type="presOf" srcId="{BFB4D9A0-5545-A043-9DF2-B74093961EDF}" destId="{ED4EDBBA-E665-9D46-A1F2-3AC02B89D9A5}" srcOrd="0" destOrd="0" presId="urn:microsoft.com/office/officeart/2008/layout/AccentedPicture"/>
    <dgm:cxn modelId="{5E54B988-7625-7242-AE9F-B3ABF6220E97}" type="presOf" srcId="{0473DF7B-727E-DF48-B71C-CACDD1BFF9D7}" destId="{4124F413-1C19-2E44-940D-7B6C4155A63C}" srcOrd="0" destOrd="0" presId="urn:microsoft.com/office/officeart/2008/layout/AccentedPicture"/>
    <dgm:cxn modelId="{E8C4797C-82EB-B94D-8732-7BCB6BB75D4D}" type="presParOf" srcId="{57D17A2D-3996-F446-8F3F-16013A516F59}" destId="{ED4EDBBA-E665-9D46-A1F2-3AC02B89D9A5}" srcOrd="0" destOrd="0" presId="urn:microsoft.com/office/officeart/2008/layout/AccentedPicture"/>
    <dgm:cxn modelId="{1DE71971-5D5C-3045-A642-E53AF7DC2F59}" type="presParOf" srcId="{57D17A2D-3996-F446-8F3F-16013A516F59}" destId="{A83ED159-F7FF-674F-9DCA-AFBCF696A815}" srcOrd="1" destOrd="0" presId="urn:microsoft.com/office/officeart/2008/layout/AccentedPicture"/>
    <dgm:cxn modelId="{6D81A696-3310-D544-AAD5-300E07DD8A02}" type="presParOf" srcId="{57D17A2D-3996-F446-8F3F-16013A516F59}" destId="{A3D1EDB8-9ABB-D742-96CA-D5F00F1ABA8A}" srcOrd="2" destOrd="0" presId="urn:microsoft.com/office/officeart/2008/layout/AccentedPicture"/>
    <dgm:cxn modelId="{05ECC7C8-40AC-C544-B03C-BAA9A3D749FF}" type="presParOf" srcId="{A3D1EDB8-9ABB-D742-96CA-D5F00F1ABA8A}" destId="{0967D1A5-9541-0D49-B333-8ECEF6F6204D}" srcOrd="0" destOrd="0" presId="urn:microsoft.com/office/officeart/2008/layout/AccentedPicture"/>
    <dgm:cxn modelId="{F9C8E2D2-71CA-9F42-B57F-A7B39A1160E5}" type="presParOf" srcId="{0967D1A5-9541-0D49-B333-8ECEF6F6204D}" destId="{B50D6C38-F363-F34F-BB73-1C9DD5333E31}" srcOrd="0" destOrd="0" presId="urn:microsoft.com/office/officeart/2008/layout/AccentedPicture"/>
    <dgm:cxn modelId="{73BDD0C7-CD20-8349-82D4-51123FC49ABD}" type="presParOf" srcId="{0967D1A5-9541-0D49-B333-8ECEF6F6204D}" destId="{A06B030C-B0C2-DB4C-B526-ACAB309921F5}" srcOrd="1" destOrd="0" presId="urn:microsoft.com/office/officeart/2008/layout/AccentedPicture"/>
    <dgm:cxn modelId="{C63A714E-4362-0848-A5A0-623BE40B912E}" type="presParOf" srcId="{0967D1A5-9541-0D49-B333-8ECEF6F6204D}" destId="{17B9FB40-3A4F-6542-A8C2-13B4EFF85ED1}" srcOrd="2" destOrd="0" presId="urn:microsoft.com/office/officeart/2008/layout/AccentedPicture"/>
    <dgm:cxn modelId="{B2F94FAA-A394-944A-801E-5B1D16D3AA00}" type="presParOf" srcId="{17B9FB40-3A4F-6542-A8C2-13B4EFF85ED1}" destId="{532FFF9E-A32C-A543-A514-76C9EB8E5117}" srcOrd="0" destOrd="0" presId="urn:microsoft.com/office/officeart/2008/layout/AccentedPicture"/>
    <dgm:cxn modelId="{79B42DB2-D92E-CC46-A847-D0C5FC672FA2}" type="presParOf" srcId="{A3D1EDB8-9ABB-D742-96CA-D5F00F1ABA8A}" destId="{C0C9EB39-31F9-C74F-8047-7102FA675212}" srcOrd="1" destOrd="0" presId="urn:microsoft.com/office/officeart/2008/layout/AccentedPicture"/>
    <dgm:cxn modelId="{3427A338-EE0F-304D-AB2E-3C785523777B}" type="presParOf" srcId="{A3D1EDB8-9ABB-D742-96CA-D5F00F1ABA8A}" destId="{09633D51-4330-EC42-A168-F37ECB49FA37}" srcOrd="2" destOrd="0" presId="urn:microsoft.com/office/officeart/2008/layout/AccentedPicture"/>
    <dgm:cxn modelId="{BD7DBE64-8B3D-8045-8913-4DD3EA21FD26}" type="presParOf" srcId="{09633D51-4330-EC42-A168-F37ECB49FA37}" destId="{1E8B2F3E-9AE5-8A47-AEF9-B76EEF9C46AF}" srcOrd="0" destOrd="0" presId="urn:microsoft.com/office/officeart/2008/layout/AccentedPicture"/>
    <dgm:cxn modelId="{6BC9A9C7-9D4C-554B-B10B-D3CC609A1278}" type="presParOf" srcId="{09633D51-4330-EC42-A168-F37ECB49FA37}" destId="{0EC0B90E-4398-C74C-8C02-A71303CD35D3}" srcOrd="1" destOrd="0" presId="urn:microsoft.com/office/officeart/2008/layout/AccentedPicture"/>
    <dgm:cxn modelId="{4DC2BAE2-FA0B-1746-9372-25116A6CE759}" type="presParOf" srcId="{09633D51-4330-EC42-A168-F37ECB49FA37}" destId="{9CD1CAE6-57FB-B54F-9A82-BEAD1769F8D8}" srcOrd="2" destOrd="0" presId="urn:microsoft.com/office/officeart/2008/layout/AccentedPicture"/>
    <dgm:cxn modelId="{847553CC-867A-894D-8A51-546B3EB59ECC}" type="presParOf" srcId="{9CD1CAE6-57FB-B54F-9A82-BEAD1769F8D8}" destId="{E3034D9C-C5F0-D14E-93A6-1E57C4D1B385}" srcOrd="0" destOrd="0" presId="urn:microsoft.com/office/officeart/2008/layout/AccentedPicture"/>
    <dgm:cxn modelId="{8D737F2D-7552-C54D-8FE0-C8C15CA543AC}" type="presParOf" srcId="{A3D1EDB8-9ABB-D742-96CA-D5F00F1ABA8A}" destId="{E52D24D0-CAD6-7A43-8CD3-34BCE33C9E9C}" srcOrd="3" destOrd="0" presId="urn:microsoft.com/office/officeart/2008/layout/AccentedPicture"/>
    <dgm:cxn modelId="{1FC08F2B-4B7E-0E4D-8834-22C95662502C}" type="presParOf" srcId="{A3D1EDB8-9ABB-D742-96CA-D5F00F1ABA8A}" destId="{3B684135-B4E2-3641-858D-53F152FE8CB8}" srcOrd="4" destOrd="0" presId="urn:microsoft.com/office/officeart/2008/layout/AccentedPicture"/>
    <dgm:cxn modelId="{F1423CD6-8F46-AA47-99D0-B2D060DF4EB9}" type="presParOf" srcId="{3B684135-B4E2-3641-858D-53F152FE8CB8}" destId="{92C8B9BA-E5A2-E742-BBF6-9ACAFFBAC5D4}" srcOrd="0" destOrd="0" presId="urn:microsoft.com/office/officeart/2008/layout/AccentedPicture"/>
    <dgm:cxn modelId="{44D52EAF-95A9-AA43-9010-CF6B681FF14A}" type="presParOf" srcId="{3B684135-B4E2-3641-858D-53F152FE8CB8}" destId="{750318C5-4A2A-B844-A5AE-AF02E68DBE7D}" srcOrd="1" destOrd="0" presId="urn:microsoft.com/office/officeart/2008/layout/AccentedPicture"/>
    <dgm:cxn modelId="{52093130-ADDB-DC4B-B521-38828FF6E331}" type="presParOf" srcId="{3B684135-B4E2-3641-858D-53F152FE8CB8}" destId="{ADA918D5-6D7E-8D48-87B8-9ED13147013B}" srcOrd="2" destOrd="0" presId="urn:microsoft.com/office/officeart/2008/layout/AccentedPicture"/>
    <dgm:cxn modelId="{B7FE4E0C-4437-7B4B-BC53-5C422B2B8E0F}" type="presParOf" srcId="{ADA918D5-6D7E-8D48-87B8-9ED13147013B}" destId="{4124F413-1C19-2E44-940D-7B6C4155A63C}" srcOrd="0" destOrd="0" presId="urn:microsoft.com/office/officeart/2008/layout/AccentedPicture"/>
    <dgm:cxn modelId="{A1B0AF93-8D8E-2342-A431-76E6B2F66B78}" type="presParOf" srcId="{57D17A2D-3996-F446-8F3F-16013A516F59}" destId="{2C3E6127-904D-F948-AE17-9B630B360FB5}" srcOrd="3" destOrd="0" presId="urn:microsoft.com/office/officeart/2008/layout/AccentedPicture"/>
    <dgm:cxn modelId="{DCDB34BD-A94E-794B-BEB7-C4CA7871F662}" type="presParOf" srcId="{2C3E6127-904D-F948-AE17-9B630B360FB5}" destId="{C06CBE9A-01D0-034F-BBC0-2A686A7F3DAA}" srcOrd="0" destOrd="0" presId="urn:microsoft.com/office/officeart/2008/layout/AccentedPictur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4EDBBA-E665-9D46-A1F2-3AC02B89D9A5}">
      <dsp:nvSpPr>
        <dsp:cNvPr id="0" name=""/>
        <dsp:cNvSpPr/>
      </dsp:nvSpPr>
      <dsp:spPr>
        <a:xfrm>
          <a:off x="813940" y="397939"/>
          <a:ext cx="3635031" cy="3965738"/>
        </a:xfrm>
        <a:prstGeom prst="round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5000" r="-35000"/>
          </a:stretch>
        </a:blipFill>
        <a:ln>
          <a:noFill/>
        </a:ln>
        <a:effectLst>
          <a:outerShdw blurRad="38100" dist="25400" dir="2700000" algn="br" rotWithShape="0">
            <a:srgbClr val="000000">
              <a:alpha val="60000"/>
            </a:srgbClr>
          </a:outerShdw>
        </a:effectLst>
      </dsp:spPr>
      <dsp:style>
        <a:lnRef idx="0">
          <a:scrgbClr r="0" g="0" b="0"/>
        </a:lnRef>
        <a:fillRef idx="1">
          <a:scrgbClr r="0" g="0" b="0"/>
        </a:fillRef>
        <a:effectRef idx="2">
          <a:scrgbClr r="0" g="0" b="0"/>
        </a:effectRef>
        <a:fontRef idx="minor"/>
      </dsp:style>
    </dsp:sp>
    <dsp:sp modelId="{A83ED159-F7FF-674F-9DCA-AFBCF696A815}">
      <dsp:nvSpPr>
        <dsp:cNvPr id="0" name=""/>
        <dsp:cNvSpPr/>
      </dsp:nvSpPr>
      <dsp:spPr>
        <a:xfrm>
          <a:off x="835477" y="1432343"/>
          <a:ext cx="3378117" cy="1786131"/>
        </a:xfrm>
        <a:prstGeom prst="rect">
          <a:avLst/>
        </a:prstGeom>
        <a:noFill/>
        <a:ln>
          <a:noFill/>
        </a:ln>
        <a:effectLst>
          <a:outerShdw blurRad="38100" dist="25400" dir="2700000" algn="br" rotWithShape="0">
            <a:srgbClr val="000000">
              <a:alpha val="60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111760" tIns="111760" rIns="111760" bIns="111760" numCol="1" spcCol="1270" anchor="b" anchorCtr="0">
          <a:noAutofit/>
        </a:bodyPr>
        <a:lstStyle/>
        <a:p>
          <a:pPr lvl="0" algn="l" defTabSz="1955800">
            <a:lnSpc>
              <a:spcPct val="90000"/>
            </a:lnSpc>
            <a:spcBef>
              <a:spcPct val="0"/>
            </a:spcBef>
            <a:spcAft>
              <a:spcPct val="35000"/>
            </a:spcAft>
          </a:pPr>
          <a:r>
            <a:rPr lang="en-US" sz="4400" b="1" kern="1200" dirty="0" smtClean="0">
              <a:solidFill>
                <a:srgbClr val="DA5600"/>
              </a:solidFill>
            </a:rPr>
            <a:t>Projects and Challenges</a:t>
          </a:r>
        </a:p>
      </dsp:txBody>
      <dsp:txXfrm>
        <a:off x="835477" y="1432343"/>
        <a:ext cx="3378117" cy="1786131"/>
      </dsp:txXfrm>
    </dsp:sp>
    <dsp:sp modelId="{A06B030C-B0C2-DB4C-B526-ACAB309921F5}">
      <dsp:nvSpPr>
        <dsp:cNvPr id="0" name=""/>
        <dsp:cNvSpPr/>
      </dsp:nvSpPr>
      <dsp:spPr>
        <a:xfrm>
          <a:off x="3925042" y="252861"/>
          <a:ext cx="1102377" cy="1102377"/>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2000" r="-12000"/>
          </a:stretch>
        </a:blipFill>
        <a:ln>
          <a:noFill/>
        </a:ln>
        <a:effectLst>
          <a:outerShdw blurRad="38100" dist="25400" dir="2700000" algn="br" rotWithShape="0">
            <a:srgbClr val="000000">
              <a:alpha val="60000"/>
            </a:srgbClr>
          </a:outerShdw>
        </a:effectLst>
      </dsp:spPr>
      <dsp:style>
        <a:lnRef idx="0">
          <a:scrgbClr r="0" g="0" b="0"/>
        </a:lnRef>
        <a:fillRef idx="1">
          <a:scrgbClr r="0" g="0" b="0"/>
        </a:fillRef>
        <a:effectRef idx="2">
          <a:scrgbClr r="0" g="0" b="0"/>
        </a:effectRef>
        <a:fontRef idx="minor"/>
      </dsp:style>
    </dsp:sp>
    <dsp:sp modelId="{532FFF9E-A32C-A543-A514-76C9EB8E5117}">
      <dsp:nvSpPr>
        <dsp:cNvPr id="0" name=""/>
        <dsp:cNvSpPr/>
      </dsp:nvSpPr>
      <dsp:spPr>
        <a:xfrm>
          <a:off x="5100372" y="193795"/>
          <a:ext cx="5088431" cy="11023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0" tIns="50800" rIns="101600" bIns="50800" numCol="1" spcCol="1270" anchor="ctr" anchorCtr="0">
          <a:noAutofit/>
        </a:bodyPr>
        <a:lstStyle/>
        <a:p>
          <a:pPr lvl="0" algn="l" defTabSz="1778000">
            <a:lnSpc>
              <a:spcPct val="90000"/>
            </a:lnSpc>
            <a:spcBef>
              <a:spcPct val="0"/>
            </a:spcBef>
            <a:spcAft>
              <a:spcPct val="35000"/>
            </a:spcAft>
          </a:pPr>
          <a:r>
            <a:rPr lang="en-US" sz="4000" kern="1200" dirty="0" smtClean="0"/>
            <a:t>Academic Institutions</a:t>
          </a:r>
          <a:endParaRPr lang="en-US" sz="4000" kern="1200" dirty="0"/>
        </a:p>
      </dsp:txBody>
      <dsp:txXfrm>
        <a:off x="5100372" y="193795"/>
        <a:ext cx="5088431" cy="1102377"/>
      </dsp:txXfrm>
    </dsp:sp>
    <dsp:sp modelId="{0EC0B90E-4398-C74C-8C02-A71303CD35D3}">
      <dsp:nvSpPr>
        <dsp:cNvPr id="0" name=""/>
        <dsp:cNvSpPr/>
      </dsp:nvSpPr>
      <dsp:spPr>
        <a:xfrm>
          <a:off x="3928956" y="1553667"/>
          <a:ext cx="1102377" cy="1102377"/>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000" r="-2000"/>
          </a:stretch>
        </a:blipFill>
        <a:ln>
          <a:noFill/>
        </a:ln>
        <a:effectLst>
          <a:outerShdw blurRad="38100" dist="25400" dir="2700000" algn="br" rotWithShape="0">
            <a:srgbClr val="000000">
              <a:alpha val="60000"/>
            </a:srgbClr>
          </a:outerShdw>
        </a:effectLst>
      </dsp:spPr>
      <dsp:style>
        <a:lnRef idx="0">
          <a:scrgbClr r="0" g="0" b="0"/>
        </a:lnRef>
        <a:fillRef idx="1">
          <a:scrgbClr r="0" g="0" b="0"/>
        </a:fillRef>
        <a:effectRef idx="2">
          <a:scrgbClr r="0" g="0" b="0"/>
        </a:effectRef>
        <a:fontRef idx="minor"/>
      </dsp:style>
    </dsp:sp>
    <dsp:sp modelId="{E3034D9C-C5F0-D14E-93A6-1E57C4D1B385}">
      <dsp:nvSpPr>
        <dsp:cNvPr id="0" name=""/>
        <dsp:cNvSpPr/>
      </dsp:nvSpPr>
      <dsp:spPr>
        <a:xfrm>
          <a:off x="5100372" y="1494601"/>
          <a:ext cx="5088431" cy="11023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0" tIns="50800" rIns="101600" bIns="50800" numCol="1" spcCol="1270" anchor="ctr" anchorCtr="0">
          <a:noAutofit/>
        </a:bodyPr>
        <a:lstStyle/>
        <a:p>
          <a:pPr lvl="0" algn="l" defTabSz="1778000">
            <a:lnSpc>
              <a:spcPct val="90000"/>
            </a:lnSpc>
            <a:spcBef>
              <a:spcPct val="0"/>
            </a:spcBef>
            <a:spcAft>
              <a:spcPct val="35000"/>
            </a:spcAft>
          </a:pPr>
          <a:r>
            <a:rPr lang="en-US" sz="4000" kern="1200" dirty="0" smtClean="0"/>
            <a:t>Digital Libraries</a:t>
          </a:r>
          <a:endParaRPr lang="en-US" sz="4000" kern="1200" dirty="0"/>
        </a:p>
      </dsp:txBody>
      <dsp:txXfrm>
        <a:off x="5100372" y="1494601"/>
        <a:ext cx="5088431" cy="1102377"/>
      </dsp:txXfrm>
    </dsp:sp>
    <dsp:sp modelId="{750318C5-4A2A-B844-A5AE-AF02E68DBE7D}">
      <dsp:nvSpPr>
        <dsp:cNvPr id="0" name=""/>
        <dsp:cNvSpPr/>
      </dsp:nvSpPr>
      <dsp:spPr>
        <a:xfrm>
          <a:off x="3978177" y="2854473"/>
          <a:ext cx="1102377" cy="1102377"/>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72000" r="-72000"/>
          </a:stretch>
        </a:blipFill>
        <a:ln>
          <a:noFill/>
        </a:ln>
        <a:effectLst>
          <a:outerShdw blurRad="38100" dist="25400" dir="2700000" algn="br" rotWithShape="0">
            <a:srgbClr val="000000">
              <a:alpha val="60000"/>
            </a:srgbClr>
          </a:outerShdw>
        </a:effectLst>
      </dsp:spPr>
      <dsp:style>
        <a:lnRef idx="0">
          <a:scrgbClr r="0" g="0" b="0"/>
        </a:lnRef>
        <a:fillRef idx="1">
          <a:scrgbClr r="0" g="0" b="0"/>
        </a:fillRef>
        <a:effectRef idx="2">
          <a:scrgbClr r="0" g="0" b="0"/>
        </a:effectRef>
        <a:fontRef idx="minor"/>
      </dsp:style>
    </dsp:sp>
    <dsp:sp modelId="{4124F413-1C19-2E44-940D-7B6C4155A63C}">
      <dsp:nvSpPr>
        <dsp:cNvPr id="0" name=""/>
        <dsp:cNvSpPr/>
      </dsp:nvSpPr>
      <dsp:spPr>
        <a:xfrm>
          <a:off x="5100372" y="2795407"/>
          <a:ext cx="5088431" cy="11023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0" tIns="50800" rIns="101600" bIns="50800" numCol="1" spcCol="1270" anchor="ctr" anchorCtr="0">
          <a:noAutofit/>
        </a:bodyPr>
        <a:lstStyle/>
        <a:p>
          <a:pPr lvl="0" algn="l" defTabSz="1778000">
            <a:lnSpc>
              <a:spcPct val="90000"/>
            </a:lnSpc>
            <a:spcBef>
              <a:spcPct val="0"/>
            </a:spcBef>
            <a:spcAft>
              <a:spcPct val="35000"/>
            </a:spcAft>
          </a:pPr>
          <a:r>
            <a:rPr lang="en-US" sz="4000" kern="1200" dirty="0" smtClean="0"/>
            <a:t>State Libraries</a:t>
          </a:r>
          <a:endParaRPr lang="en-US" sz="4000" kern="1200" dirty="0"/>
        </a:p>
      </dsp:txBody>
      <dsp:txXfrm>
        <a:off x="5100372" y="2795407"/>
        <a:ext cx="5088431" cy="1102377"/>
      </dsp:txXfrm>
    </dsp:sp>
  </dsp:spTree>
</dsp:drawing>
</file>

<file path=ppt/diagrams/layout1.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A37FD97-6F08-1F45-97D9-A606BA109A86}" type="datetimeFigureOut">
              <a:rPr lang="en-US" smtClean="0"/>
              <a:t>10/19/15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5A40FC4-5307-064B-A662-0B3A2ACF38CC}" type="slidenum">
              <a:rPr lang="en-US" smtClean="0"/>
              <a:t>‹#›</a:t>
            </a:fld>
            <a:endParaRPr lang="en-US"/>
          </a:p>
        </p:txBody>
      </p:sp>
    </p:spTree>
    <p:extLst>
      <p:ext uri="{BB962C8B-B14F-4D97-AF65-F5344CB8AC3E}">
        <p14:creationId xmlns:p14="http://schemas.microsoft.com/office/powerpoint/2010/main" val="22959348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FF7BB4-EF60-450B-92EB-420B8F461444}" type="datetimeFigureOut">
              <a:rPr lang="en-US" smtClean="0"/>
              <a:t>10/19/15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27E5DA-F74A-4989-90A0-04586435FDF3}" type="slidenum">
              <a:rPr lang="en-US" smtClean="0"/>
              <a:t>‹#›</a:t>
            </a:fld>
            <a:endParaRPr lang="en-US"/>
          </a:p>
        </p:txBody>
      </p:sp>
    </p:spTree>
    <p:extLst>
      <p:ext uri="{BB962C8B-B14F-4D97-AF65-F5344CB8AC3E}">
        <p14:creationId xmlns:p14="http://schemas.microsoft.com/office/powerpoint/2010/main" val="3871364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smtClean="0"/>
              <a:t>We are reall</a:t>
            </a:r>
            <a:r>
              <a:rPr lang="en-US" baseline="0" dirty="0" smtClean="0"/>
              <a:t>y thrilled to be presenting a status update on the issue of copyright and state government information; and the work of FSGI.</a:t>
            </a:r>
          </a:p>
          <a:p>
            <a:r>
              <a:rPr lang="en-US" baseline="0" dirty="0" smtClean="0"/>
              <a:t>How many in the room have heard of FSGI?</a:t>
            </a:r>
            <a:endParaRPr lang="en-US" dirty="0" smtClean="0"/>
          </a:p>
          <a:p>
            <a:endParaRPr lang="en-US" dirty="0" smtClean="0"/>
          </a:p>
          <a:p>
            <a:r>
              <a:rPr lang="en-US" dirty="0" smtClean="0"/>
              <a:t>This presentation and the contents</a:t>
            </a:r>
            <a:r>
              <a:rPr lang="en-US" baseline="0" dirty="0" smtClean="0"/>
              <a:t> are licensed under a Creative Commons Attribution Non-Commercial 4.0 International License, http://</a:t>
            </a:r>
            <a:r>
              <a:rPr lang="en-US" baseline="0" dirty="0" err="1" smtClean="0"/>
              <a:t>creativecommons.org</a:t>
            </a:r>
            <a:r>
              <a:rPr lang="en-US" baseline="0" dirty="0" smtClean="0"/>
              <a:t>/licenses/by-</a:t>
            </a:r>
            <a:r>
              <a:rPr lang="en-US" baseline="0" dirty="0" err="1" smtClean="0"/>
              <a:t>nc</a:t>
            </a:r>
            <a:r>
              <a:rPr lang="en-US" baseline="0" dirty="0" smtClean="0"/>
              <a:t>/4.0/</a:t>
            </a:r>
          </a:p>
          <a:p>
            <a:endParaRPr lang="en-US" dirty="0" smtClean="0"/>
          </a:p>
          <a:p>
            <a:r>
              <a:rPr lang="en-US" dirty="0" smtClean="0"/>
              <a:t>How many of you have heard of a Creative</a:t>
            </a:r>
            <a:r>
              <a:rPr lang="en-US" baseline="0" dirty="0" smtClean="0"/>
              <a:t> Commons License? We have used one for this presentation in order to demonstrate how one can be used; we will cover this more at the end of our presentation, but wanted to put CC licenses or even their CC0 or Public Domain declarations out there as a possible solution for state publications.</a:t>
            </a:r>
          </a:p>
          <a:p>
            <a:r>
              <a:rPr lang="en-US" baseline="0" dirty="0" smtClean="0"/>
              <a:t>For more information on Creative Commons Licenses see: http://</a:t>
            </a:r>
            <a:r>
              <a:rPr lang="en-US" baseline="0" dirty="0" err="1" smtClean="0"/>
              <a:t>creativecommons.org</a:t>
            </a:r>
            <a:r>
              <a:rPr lang="en-US" baseline="0" dirty="0" smtClean="0"/>
              <a:t>/licenses</a:t>
            </a:r>
          </a:p>
          <a:p>
            <a:r>
              <a:rPr lang="en-US" baseline="0" dirty="0" smtClean="0"/>
              <a:t>For information on the CC0 No Rights Reserved and Public Domain Mark see: http://</a:t>
            </a:r>
            <a:r>
              <a:rPr lang="en-US" baseline="0" dirty="0" err="1" smtClean="0"/>
              <a:t>creativecommons.org</a:t>
            </a:r>
            <a:r>
              <a:rPr lang="en-US" baseline="0" dirty="0" smtClean="0"/>
              <a:t>/</a:t>
            </a:r>
            <a:r>
              <a:rPr lang="en-US" baseline="0" dirty="0" err="1" smtClean="0"/>
              <a:t>publicdomain</a:t>
            </a:r>
            <a:r>
              <a:rPr lang="en-US" baseline="0" dirty="0" smtClean="0"/>
              <a:t>/</a:t>
            </a:r>
          </a:p>
          <a:p>
            <a:r>
              <a:rPr lang="en-US" baseline="0" dirty="0" smtClean="0"/>
              <a:t>To see how other governments have utilized CC: http://</a:t>
            </a:r>
            <a:r>
              <a:rPr lang="en-US" baseline="0" dirty="0" err="1" smtClean="0"/>
              <a:t>creativecommons.org</a:t>
            </a:r>
            <a:r>
              <a:rPr lang="en-US" baseline="0" dirty="0" smtClean="0"/>
              <a:t>/government  and http://</a:t>
            </a:r>
            <a:r>
              <a:rPr lang="en-US" baseline="0" dirty="0" err="1" smtClean="0"/>
              <a:t>wiki.creativecommons.org</a:t>
            </a:r>
            <a:r>
              <a:rPr lang="en-US" baseline="0" dirty="0" smtClean="0"/>
              <a:t>/</a:t>
            </a:r>
            <a:r>
              <a:rPr lang="en-US" baseline="0" dirty="0" err="1" smtClean="0"/>
              <a:t>Government_use_of_Creative_Commons</a:t>
            </a:r>
            <a:endParaRPr lang="en-US" dirty="0"/>
          </a:p>
        </p:txBody>
      </p:sp>
      <p:sp>
        <p:nvSpPr>
          <p:cNvPr id="4" name="Slide Number Placeholder 3"/>
          <p:cNvSpPr>
            <a:spLocks noGrp="1"/>
          </p:cNvSpPr>
          <p:nvPr>
            <p:ph type="sldNum" sz="quarter" idx="10"/>
          </p:nvPr>
        </p:nvSpPr>
        <p:spPr/>
        <p:txBody>
          <a:bodyPr/>
          <a:lstStyle/>
          <a:p>
            <a:fld id="{9AC058F7-D256-4B5F-80FE-8DC035E723DE}"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255164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27E5DA-F74A-4989-90A0-04586435FDF3}" type="slidenum">
              <a:rPr lang="en-US" smtClean="0"/>
              <a:t>10</a:t>
            </a:fld>
            <a:endParaRPr lang="en-US"/>
          </a:p>
        </p:txBody>
      </p:sp>
    </p:spTree>
    <p:extLst>
      <p:ext uri="{BB962C8B-B14F-4D97-AF65-F5344CB8AC3E}">
        <p14:creationId xmlns:p14="http://schemas.microsoft.com/office/powerpoint/2010/main" val="2649957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27E5DA-F74A-4989-90A0-04586435FDF3}" type="slidenum">
              <a:rPr lang="en-US" smtClean="0"/>
              <a:t>11</a:t>
            </a:fld>
            <a:endParaRPr lang="en-US"/>
          </a:p>
        </p:txBody>
      </p:sp>
    </p:spTree>
    <p:extLst>
      <p:ext uri="{BB962C8B-B14F-4D97-AF65-F5344CB8AC3E}">
        <p14:creationId xmlns:p14="http://schemas.microsoft.com/office/powerpoint/2010/main" val="41911182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One interesting example within the</a:t>
            </a:r>
            <a:r>
              <a:rPr lang="en-US" sz="1200" kern="1200" baseline="0" dirty="0" smtClean="0">
                <a:solidFill>
                  <a:schemeClr val="tx1"/>
                </a:solidFill>
                <a:effectLst/>
                <a:latin typeface="+mn-lt"/>
                <a:ea typeface="+mn-ea"/>
                <a:cs typeface="+mn-cs"/>
              </a:rPr>
              <a:t> Library and Archives</a:t>
            </a:r>
            <a:r>
              <a:rPr lang="en-US" sz="1200" kern="1200" dirty="0" smtClean="0">
                <a:solidFill>
                  <a:schemeClr val="tx1"/>
                </a:solidFill>
                <a:effectLst/>
                <a:latin typeface="+mn-lt"/>
                <a:ea typeface="+mn-ea"/>
                <a:cs typeface="+mn-cs"/>
              </a:rPr>
              <a:t> factor comes from South Carolina.  South Carolina is the most recent state with a judicial decision on the copyright status of their government documents, with the 2008 decision of </a:t>
            </a:r>
            <a:r>
              <a:rPr lang="en-US" sz="1200" i="1" kern="1200" dirty="0" err="1" smtClean="0">
                <a:solidFill>
                  <a:schemeClr val="tx1"/>
                </a:solidFill>
                <a:effectLst/>
                <a:latin typeface="+mn-lt"/>
                <a:ea typeface="+mn-ea"/>
                <a:cs typeface="+mn-cs"/>
              </a:rPr>
              <a:t>Seago</a:t>
            </a:r>
            <a:r>
              <a:rPr lang="en-US" sz="1200" i="1" kern="1200" dirty="0" smtClean="0">
                <a:solidFill>
                  <a:schemeClr val="tx1"/>
                </a:solidFill>
                <a:effectLst/>
                <a:latin typeface="+mn-lt"/>
                <a:ea typeface="+mn-ea"/>
                <a:cs typeface="+mn-cs"/>
              </a:rPr>
              <a:t> v. Horry County</a:t>
            </a:r>
            <a:r>
              <a:rPr lang="en-US" sz="1200" kern="1200" dirty="0" smtClean="0">
                <a:solidFill>
                  <a:schemeClr val="tx1"/>
                </a:solidFill>
                <a:effectLst/>
                <a:latin typeface="+mn-lt"/>
                <a:ea typeface="+mn-ea"/>
                <a:cs typeface="+mn-cs"/>
              </a:rPr>
              <a:t>.  In </a:t>
            </a:r>
            <a:r>
              <a:rPr lang="en-US" sz="1200" i="1" kern="1200" dirty="0" err="1" smtClean="0">
                <a:solidFill>
                  <a:schemeClr val="tx1"/>
                </a:solidFill>
                <a:effectLst/>
                <a:latin typeface="+mn-lt"/>
                <a:ea typeface="+mn-ea"/>
                <a:cs typeface="+mn-cs"/>
              </a:rPr>
              <a:t>Seago</a:t>
            </a:r>
            <a:r>
              <a:rPr lang="en-US" sz="1200" kern="1200" dirty="0" smtClean="0">
                <a:solidFill>
                  <a:schemeClr val="tx1"/>
                </a:solidFill>
                <a:effectLst/>
                <a:latin typeface="+mn-lt"/>
                <a:ea typeface="+mn-ea"/>
                <a:cs typeface="+mn-cs"/>
              </a:rPr>
              <a:t> the South Carolina supreme court explicitly followed in the footsteps of NY’s </a:t>
            </a:r>
            <a:r>
              <a:rPr lang="en-US" sz="1200" i="1" kern="1200" dirty="0" smtClean="0">
                <a:solidFill>
                  <a:schemeClr val="tx1"/>
                </a:solidFill>
                <a:effectLst/>
                <a:latin typeface="+mn-lt"/>
                <a:ea typeface="+mn-ea"/>
                <a:cs typeface="+mn-cs"/>
              </a:rPr>
              <a:t>County of Suffolk</a:t>
            </a:r>
            <a:r>
              <a:rPr lang="en-US" sz="1200" kern="1200" dirty="0" smtClean="0">
                <a:solidFill>
                  <a:schemeClr val="tx1"/>
                </a:solidFill>
                <a:effectLst/>
                <a:latin typeface="+mn-lt"/>
                <a:ea typeface="+mn-ea"/>
                <a:cs typeface="+mn-cs"/>
              </a:rPr>
              <a:t> to hold that state entities are </a:t>
            </a:r>
            <a:r>
              <a:rPr lang="en-US" sz="1200" b="1" kern="1200" dirty="0" smtClean="0">
                <a:solidFill>
                  <a:schemeClr val="tx1"/>
                </a:solidFill>
                <a:effectLst/>
                <a:latin typeface="+mn-lt"/>
                <a:ea typeface="+mn-ea"/>
                <a:cs typeface="+mn-cs"/>
              </a:rPr>
              <a:t>not</a:t>
            </a:r>
            <a:r>
              <a:rPr lang="en-US" sz="1200" kern="1200" dirty="0" smtClean="0">
                <a:solidFill>
                  <a:schemeClr val="tx1"/>
                </a:solidFill>
                <a:effectLst/>
                <a:latin typeface="+mn-lt"/>
                <a:ea typeface="+mn-ea"/>
                <a:cs typeface="+mn-cs"/>
              </a:rPr>
              <a:t> prohibited from obtaining copyrights by the state public records law.  The South Carolina State Library (SCSL), however, has one of the clearest library policy statements in the country on their website, stating that </a:t>
            </a:r>
            <a:r>
              <a:rPr lang="en-US" sz="1200" b="1" kern="1200" dirty="0" smtClean="0">
                <a:solidFill>
                  <a:schemeClr val="tx1"/>
                </a:solidFill>
                <a:effectLst/>
                <a:latin typeface="+mn-lt"/>
                <a:ea typeface="+mn-ea"/>
                <a:cs typeface="+mn-cs"/>
              </a:rPr>
              <a:t>“the South Carolina State Library considers [Records, documents and information made available by the agencies of South Carolina state government or its subdivisions] to be in the public domain according to US copyright law.”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highlights the important point that a decision such as </a:t>
            </a:r>
            <a:r>
              <a:rPr lang="en-US" sz="1200" i="1" kern="1200" dirty="0" err="1" smtClean="0">
                <a:solidFill>
                  <a:schemeClr val="tx1"/>
                </a:solidFill>
                <a:effectLst/>
                <a:latin typeface="+mn-lt"/>
                <a:ea typeface="+mn-ea"/>
                <a:cs typeface="+mn-cs"/>
              </a:rPr>
              <a:t>Seago</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or </a:t>
            </a:r>
            <a:r>
              <a:rPr lang="en-US" sz="1200" i="1" kern="1200" dirty="0" smtClean="0">
                <a:solidFill>
                  <a:schemeClr val="tx1"/>
                </a:solidFill>
                <a:effectLst/>
                <a:latin typeface="+mn-lt"/>
                <a:ea typeface="+mn-ea"/>
                <a:cs typeface="+mn-cs"/>
              </a:rPr>
              <a:t>County of Suffolk</a:t>
            </a:r>
            <a:r>
              <a:rPr lang="en-US" sz="1200" kern="1200" dirty="0" smtClean="0">
                <a:solidFill>
                  <a:schemeClr val="tx1"/>
                </a:solidFill>
                <a:effectLst/>
                <a:latin typeface="+mn-lt"/>
                <a:ea typeface="+mn-ea"/>
                <a:cs typeface="+mn-cs"/>
              </a:rPr>
              <a:t> is not necessarily the end of the discussion for the copyright status of documents in those states.  </a:t>
            </a:r>
            <a:r>
              <a:rPr lang="en-US" sz="1200" i="1" kern="1200" dirty="0" err="1" smtClean="0">
                <a:solidFill>
                  <a:schemeClr val="tx1"/>
                </a:solidFill>
                <a:effectLst/>
                <a:latin typeface="+mn-lt"/>
                <a:ea typeface="+mn-ea"/>
                <a:cs typeface="+mn-cs"/>
              </a:rPr>
              <a:t>Seago</a:t>
            </a:r>
            <a:r>
              <a:rPr lang="en-US" sz="1200" kern="1200" dirty="0" smtClean="0">
                <a:solidFill>
                  <a:schemeClr val="tx1"/>
                </a:solidFill>
                <a:effectLst/>
                <a:latin typeface="+mn-lt"/>
                <a:ea typeface="+mn-ea"/>
                <a:cs typeface="+mn-cs"/>
              </a:rPr>
              <a:t> held only that state agencies were not prohibited from asserting a copyright interest.  Statements such as that of the SCSL indicate that if no such interest is asserted, other policies can prevail.  While the SCSL does not elaborate on why it considers this to be true, it would be reasonable to argue that state agencies which turn over their documents to the state library also turn over their copyright in those documents. Once the proprietary stake has transitioned to the state library, then the policy adopted by the library would presumably govern</a:t>
            </a:r>
          </a:p>
          <a:p>
            <a:endParaRPr lang="en-US" dirty="0"/>
          </a:p>
        </p:txBody>
      </p:sp>
      <p:sp>
        <p:nvSpPr>
          <p:cNvPr id="4" name="Slide Number Placeholder 3"/>
          <p:cNvSpPr>
            <a:spLocks noGrp="1"/>
          </p:cNvSpPr>
          <p:nvPr>
            <p:ph type="sldNum" sz="quarter" idx="10"/>
          </p:nvPr>
        </p:nvSpPr>
        <p:spPr/>
        <p:txBody>
          <a:bodyPr/>
          <a:lstStyle/>
          <a:p>
            <a:fld id="{1127E5DA-F74A-4989-90A0-04586435FDF3}" type="slidenum">
              <a:rPr lang="en-US" smtClean="0"/>
              <a:t>12</a:t>
            </a:fld>
            <a:endParaRPr lang="en-US"/>
          </a:p>
        </p:txBody>
      </p:sp>
    </p:spTree>
    <p:extLst>
      <p:ext uri="{BB962C8B-B14F-4D97-AF65-F5344CB8AC3E}">
        <p14:creationId xmlns:p14="http://schemas.microsoft.com/office/powerpoint/2010/main" val="2624031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27E5DA-F74A-4989-90A0-04586435FDF3}" type="slidenum">
              <a:rPr lang="en-US" smtClean="0"/>
              <a:t>14</a:t>
            </a:fld>
            <a:endParaRPr lang="en-US"/>
          </a:p>
        </p:txBody>
      </p:sp>
    </p:spTree>
    <p:extLst>
      <p:ext uri="{BB962C8B-B14F-4D97-AF65-F5344CB8AC3E}">
        <p14:creationId xmlns:p14="http://schemas.microsoft.com/office/powerpoint/2010/main" val="4331589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27E5DA-F74A-4989-90A0-04586435FDF3}" type="slidenum">
              <a:rPr lang="en-US" smtClean="0"/>
              <a:t>15</a:t>
            </a:fld>
            <a:endParaRPr lang="en-US"/>
          </a:p>
        </p:txBody>
      </p:sp>
    </p:spTree>
    <p:extLst>
      <p:ext uri="{BB962C8B-B14F-4D97-AF65-F5344CB8AC3E}">
        <p14:creationId xmlns:p14="http://schemas.microsoft.com/office/powerpoint/2010/main" val="4017657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smtClean="0"/>
              <a:t>Introduce</a:t>
            </a:r>
            <a:r>
              <a:rPr lang="en-US" baseline="0" dirty="0" smtClean="0"/>
              <a:t> ourselves – Kristina Eden is an integral part of our work, was not able to join us.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She is the </a:t>
            </a:r>
            <a:r>
              <a:rPr lang="en-US" dirty="0" smtClean="0"/>
              <a:t>University of Michigan, Instruction Librarian for the Copyright Review Management System (CRMS) – which works with </a:t>
            </a:r>
            <a:r>
              <a:rPr lang="en-US" dirty="0" err="1" smtClean="0"/>
              <a:t>HathiTrust</a:t>
            </a:r>
            <a:endParaRPr lang="en-US" dirty="0" smtClean="0"/>
          </a:p>
          <a:p>
            <a:endParaRPr lang="en-US" dirty="0"/>
          </a:p>
        </p:txBody>
      </p:sp>
      <p:sp>
        <p:nvSpPr>
          <p:cNvPr id="4" name="Slide Number Placeholder 3"/>
          <p:cNvSpPr>
            <a:spLocks noGrp="1"/>
          </p:cNvSpPr>
          <p:nvPr>
            <p:ph type="sldNum" sz="quarter" idx="10"/>
          </p:nvPr>
        </p:nvSpPr>
        <p:spPr/>
        <p:txBody>
          <a:bodyPr/>
          <a:lstStyle/>
          <a:p>
            <a:fld id="{9AC058F7-D256-4B5F-80FE-8DC035E723DE}"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663277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These are the broad categories we’ll cover today. As you can see from our agenda,  we will be covering a lot of ground we will have time at the end for Q&amp;A, discussion, comments</a:t>
            </a:r>
          </a:p>
          <a:p>
            <a:pPr marL="171450" indent="-171450">
              <a:lnSpc>
                <a:spcPct val="150000"/>
              </a:lnSpc>
              <a:buFont typeface="Arial"/>
              <a:buChar char="•"/>
            </a:pPr>
            <a:r>
              <a:rPr lang="en-US" dirty="0" smtClean="0"/>
              <a:t>Synopsis of information from the past year’s presentations</a:t>
            </a:r>
          </a:p>
          <a:p>
            <a:pPr marL="171450" indent="-171450">
              <a:lnSpc>
                <a:spcPct val="150000"/>
              </a:lnSpc>
              <a:buFont typeface="Arial"/>
              <a:buChar char="•"/>
            </a:pPr>
            <a:r>
              <a:rPr lang="en-US" dirty="0" smtClean="0"/>
              <a:t>what we have learned through our presentations and surveys Recent developments and the impact on the state of copyright in the states </a:t>
            </a:r>
          </a:p>
          <a:p>
            <a:pPr marL="171450" indent="-171450">
              <a:lnSpc>
                <a:spcPct val="150000"/>
              </a:lnSpc>
              <a:buFont typeface="Arial"/>
              <a:buChar char="•"/>
            </a:pPr>
            <a:r>
              <a:rPr lang="en-US" dirty="0" smtClean="0"/>
              <a:t>Recent copyright related projects </a:t>
            </a:r>
          </a:p>
          <a:p>
            <a:pPr marL="171450" indent="-171450">
              <a:lnSpc>
                <a:spcPct val="150000"/>
              </a:lnSpc>
              <a:buFont typeface="Arial"/>
              <a:buChar char="•"/>
            </a:pPr>
            <a:r>
              <a:rPr lang="en-US" dirty="0" err="1" smtClean="0"/>
              <a:t>DebutState</a:t>
            </a:r>
            <a:r>
              <a:rPr lang="en-US" dirty="0" smtClean="0"/>
              <a:t> Copyright Resource</a:t>
            </a:r>
            <a:r>
              <a:rPr lang="en-US" baseline="0" dirty="0" smtClean="0"/>
              <a:t> Center, which Kyle will cover</a:t>
            </a:r>
            <a:endParaRPr lang="en-US" dirty="0" smtClean="0"/>
          </a:p>
          <a:p>
            <a:pPr marL="171450" indent="-171450">
              <a:lnSpc>
                <a:spcPct val="150000"/>
              </a:lnSpc>
              <a:buFont typeface="Arial"/>
              <a:buChar char="•"/>
            </a:pPr>
            <a:r>
              <a:rPr lang="en-US" dirty="0" smtClean="0"/>
              <a:t>Q&amp;A - Discussion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9AC058F7-D256-4B5F-80FE-8DC035E723DE}"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0231466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To</a:t>
            </a:r>
            <a:r>
              <a:rPr lang="en-US" baseline="0" dirty="0" smtClean="0"/>
              <a:t> recap what FSGI is all about – we want to bring clarity to the copyright policy landscape across the 50 states with regards to state government information.</a:t>
            </a:r>
          </a:p>
          <a:p>
            <a:endParaRPr lang="en-US" baseline="0" dirty="0" smtClean="0"/>
          </a:p>
          <a:p>
            <a:r>
              <a:rPr lang="en-US" b="1" baseline="0" dirty="0" smtClean="0"/>
              <a:t>Federal</a:t>
            </a:r>
          </a:p>
          <a:p>
            <a:r>
              <a:rPr lang="en-US" sz="1200" kern="1200" dirty="0" smtClean="0">
                <a:solidFill>
                  <a:schemeClr val="tx1"/>
                </a:solidFill>
                <a:effectLst/>
                <a:latin typeface="+mn-lt"/>
                <a:ea typeface="+mn-ea"/>
                <a:cs typeface="+mn-cs"/>
              </a:rPr>
              <a:t>State and federal government documents are not alike when it comes to copyright law.  At the foundation of this are two provisions of the U.S. copyright statute.</a:t>
            </a:r>
          </a:p>
          <a:p>
            <a:r>
              <a:rPr lang="en-US" sz="1200" kern="1200" dirty="0" smtClean="0">
                <a:solidFill>
                  <a:schemeClr val="tx1"/>
                </a:solidFill>
                <a:effectLst/>
                <a:latin typeface="+mn-lt"/>
                <a:ea typeface="+mn-ea"/>
                <a:cs typeface="+mn-cs"/>
              </a:rPr>
              <a:t>Under current US copyright law in Title 17 of the US Code Section 102(a) which covers the subject matter of copyright, copyright protection subsists in original works of authorship from the instant it is fixed in any tangible medium of expression.  Government documents meet these requirements for copyright protection.  So, just like any other work of creative expression they are protected by copyright from the moment of creation.  </a:t>
            </a:r>
          </a:p>
          <a:p>
            <a:r>
              <a:rPr lang="en-US" sz="1200" kern="1200" dirty="0" smtClean="0">
                <a:solidFill>
                  <a:schemeClr val="tx1"/>
                </a:solidFill>
                <a:effectLst/>
                <a:latin typeface="+mn-lt"/>
                <a:ea typeface="+mn-ea"/>
                <a:cs typeface="+mn-cs"/>
              </a:rPr>
              <a:t>However, as you see in Section 105, on the right, federal government documents are excluded from copyright protection which is not available for any work of the United States Government.</a:t>
            </a:r>
          </a:p>
          <a:p>
            <a:endParaRPr lang="en-US" dirty="0" smtClean="0"/>
          </a:p>
          <a:p>
            <a:r>
              <a:rPr lang="en-US" sz="1200" b="1" kern="1200" dirty="0" smtClean="0">
                <a:solidFill>
                  <a:schemeClr val="tx1"/>
                </a:solidFill>
                <a:effectLst/>
                <a:latin typeface="+mn-lt"/>
                <a:ea typeface="+mn-ea"/>
                <a:cs typeface="+mn-cs"/>
              </a:rPr>
              <a:t>Federal §105</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We have a very simple and direct assurance in Section 105 that works of the United States Government are not subject to copyright in the United States.  And this is what we all commonly know.  However, Section 105 doesn’t say a word about state government documents.  And state government documents are not works of the United States Government, so by default §102(a) remains in operation.  Full copyright protection attaches from the moment of creation unless there is state legislation to the contrary.</a:t>
            </a:r>
          </a:p>
          <a:p>
            <a:endParaRPr lang="en-US" baseline="0" dirty="0" smtClean="0"/>
          </a:p>
          <a:p>
            <a:r>
              <a:rPr lang="en-US" sz="1200" b="1" kern="1200" dirty="0" smtClean="0">
                <a:solidFill>
                  <a:schemeClr val="tx1"/>
                </a:solidFill>
                <a:effectLst/>
                <a:latin typeface="+mn-lt"/>
                <a:ea typeface="+mn-ea"/>
                <a:cs typeface="+mn-cs"/>
              </a:rPr>
              <a:t>50 states</a:t>
            </a:r>
            <a:endParaRPr lang="en-US" sz="1200" kern="1200" dirty="0" smtClean="0">
              <a:solidFill>
                <a:schemeClr val="tx1"/>
              </a:solidFill>
              <a:effectLst/>
              <a:latin typeface="+mn-lt"/>
              <a:ea typeface="+mn-ea"/>
              <a:cs typeface="+mn-cs"/>
            </a:endParaRPr>
          </a:p>
          <a:p>
            <a:pPr marL="0" marR="0" lvl="2"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Beyond the default set in the Copyright Act, states </a:t>
            </a:r>
            <a:r>
              <a:rPr lang="en-US" dirty="0" smtClean="0"/>
              <a:t>can and do exert copyright over their publications and </a:t>
            </a:r>
            <a:r>
              <a:rPr lang="en-US" sz="1200" kern="1200" dirty="0" smtClean="0">
                <a:solidFill>
                  <a:schemeClr val="tx1"/>
                </a:solidFill>
                <a:effectLst/>
                <a:latin typeface="+mn-lt"/>
                <a:ea typeface="+mn-ea"/>
                <a:cs typeface="+mn-cs"/>
              </a:rPr>
              <a:t>may have their own laws, rules or policies that address intellectual property rights of state government information.  </a:t>
            </a:r>
          </a:p>
          <a:p>
            <a:endParaRPr lang="en-US" baseline="0" dirty="0" smtClean="0"/>
          </a:p>
          <a:p>
            <a:r>
              <a:rPr lang="en-US" b="1" baseline="0" dirty="0" smtClean="0"/>
              <a:t>Publication v Record</a:t>
            </a:r>
          </a:p>
          <a:p>
            <a:r>
              <a:rPr lang="en-US" baseline="0" dirty="0" smtClean="0"/>
              <a:t>To be clear, o</a:t>
            </a:r>
            <a:r>
              <a:rPr lang="en-US" dirty="0" smtClean="0"/>
              <a:t>ur project</a:t>
            </a:r>
            <a:r>
              <a:rPr lang="en-US" baseline="0" dirty="0" smtClean="0"/>
              <a:t> is talking about PUBLICATIONS, often referred to as “state government information” or “state government publications” or “state documents” and sometimes even called records!.</a:t>
            </a:r>
          </a:p>
          <a:p>
            <a:endParaRPr lang="en-US" baseline="0" dirty="0" smtClean="0"/>
          </a:p>
          <a:p>
            <a:r>
              <a:rPr lang="en-US" baseline="0" dirty="0" smtClean="0"/>
              <a:t>We are not talking true PUBLIC RECORDS – so not emails, not memoranda or correspondence or any materials that one would have to make a public records request for;</a:t>
            </a:r>
          </a:p>
          <a:p>
            <a:endParaRPr lang="en-US" baseline="0" dirty="0" smtClean="0"/>
          </a:p>
          <a:p>
            <a:r>
              <a:rPr lang="en-US" baseline="0" dirty="0" smtClean="0"/>
              <a:t>These are agency publications, once distributed in paper to libraries, now often only available on agency websites or sent as </a:t>
            </a:r>
            <a:r>
              <a:rPr lang="en-US" baseline="0" dirty="0" err="1" smtClean="0"/>
              <a:t>pdfs</a:t>
            </a:r>
            <a:r>
              <a:rPr lang="en-US" baseline="0" dirty="0" smtClean="0"/>
              <a:t> via email to libraries, or on CD-ROM, DVD. Most if not all of your states have a Library Distribution Act (that’s what California’s is called) or some State Publication Depository Law, which will typically define a publication.</a:t>
            </a:r>
          </a:p>
          <a:p>
            <a:r>
              <a:rPr lang="en-US" baseline="0" dirty="0" smtClean="0"/>
              <a:t>Key characteristics of the material we are talking about</a:t>
            </a:r>
          </a:p>
          <a:p>
            <a:pPr marL="0" lvl="0" indent="0" algn="just">
              <a:buFont typeface="Arial"/>
              <a:buNone/>
            </a:pPr>
            <a:r>
              <a:rPr lang="en-US" sz="2400" dirty="0" smtClean="0"/>
              <a:t>-published and distributed</a:t>
            </a:r>
          </a:p>
          <a:p>
            <a:pPr marL="0" lvl="0" indent="0" algn="just">
              <a:buFont typeface="Arial"/>
              <a:buNone/>
            </a:pPr>
            <a:r>
              <a:rPr lang="en-US" sz="2400" dirty="0" smtClean="0"/>
              <a:t>-print or online (or any other format)</a:t>
            </a:r>
          </a:p>
          <a:p>
            <a:pPr marL="0" lvl="0" indent="0" algn="just">
              <a:buFont typeface="Arial"/>
              <a:buNone/>
            </a:pPr>
            <a:r>
              <a:rPr lang="en-US" sz="2400" dirty="0" smtClean="0"/>
              <a:t>-for the public’s consumption</a:t>
            </a:r>
          </a:p>
          <a:p>
            <a:endParaRPr lang="en-US" baseline="0" dirty="0" smtClean="0"/>
          </a:p>
          <a:p>
            <a:r>
              <a:rPr lang="en-US" sz="1200" b="1" kern="1200" dirty="0" smtClean="0">
                <a:solidFill>
                  <a:schemeClr val="tx1"/>
                </a:solidFill>
                <a:effectLst/>
                <a:latin typeface="+mn-lt"/>
                <a:ea typeface="+mn-ea"/>
                <a:cs typeface="+mn-cs"/>
              </a:rPr>
              <a:t>When would it be public domain?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Public domain is a term applied  to creative works for which </a:t>
            </a:r>
            <a:r>
              <a:rPr lang="en-US" dirty="0" smtClean="0"/>
              <a:t>the copyright has expired, the copyright owner has failed to follow copyright renewal rules or deliberately placed (dedicated) it in the public domain, or</a:t>
            </a:r>
            <a:r>
              <a:rPr lang="en-US" baseline="0" dirty="0" smtClean="0"/>
              <a:t> a type of work c</a:t>
            </a:r>
            <a:r>
              <a:rPr lang="en-US" dirty="0" smtClean="0"/>
              <a:t>opyright law does not protect.</a:t>
            </a:r>
            <a:r>
              <a:rPr lang="en-US" sz="1200" b="0" i="0" kern="1200" dirty="0" smtClean="0">
                <a:solidFill>
                  <a:schemeClr val="tx1"/>
                </a:solidFill>
                <a:effectLst/>
                <a:latin typeface="+mn-lt"/>
                <a:ea typeface="+mn-ea"/>
                <a:cs typeface="+mn-cs"/>
              </a:rPr>
              <a:t> Current federal documents fall into this category, but a </a:t>
            </a:r>
            <a:r>
              <a:rPr lang="en-US" sz="1200" kern="1200" dirty="0" smtClean="0">
                <a:solidFill>
                  <a:schemeClr val="tx1"/>
                </a:solidFill>
                <a:effectLst/>
                <a:latin typeface="+mn-lt"/>
                <a:ea typeface="+mn-ea"/>
                <a:cs typeface="+mn-cs"/>
              </a:rPr>
              <a:t>state government document published today will receive 95 years of copyright protection </a:t>
            </a:r>
            <a:r>
              <a:rPr lang="en-US" sz="1200" u="sng" kern="1200" dirty="0" smtClean="0">
                <a:solidFill>
                  <a:schemeClr val="tx1"/>
                </a:solidFill>
                <a:effectLst/>
                <a:latin typeface="+mn-lt"/>
                <a:ea typeface="+mn-ea"/>
                <a:cs typeface="+mn-cs"/>
              </a:rPr>
              <a:t>by default</a:t>
            </a:r>
            <a:r>
              <a:rPr lang="en-US" sz="1200" kern="1200" dirty="0" smtClean="0">
                <a:solidFill>
                  <a:schemeClr val="tx1"/>
                </a:solidFill>
                <a:effectLst/>
                <a:latin typeface="+mn-lt"/>
                <a:ea typeface="+mn-ea"/>
                <a:cs typeface="+mn-cs"/>
              </a:rPr>
              <a:t> and will not enter the public domain until 2111.  State legislation could change the US Copyright Law default, but so far our inquiries into state legislation haven’t produced any clear language </a:t>
            </a:r>
            <a:r>
              <a:rPr lang="en-US" sz="1200" strike="sngStrike" kern="1200" dirty="0" smtClean="0">
                <a:solidFill>
                  <a:schemeClr val="tx1"/>
                </a:solidFill>
                <a:effectLst/>
                <a:latin typeface="+mn-lt"/>
                <a:ea typeface="+mn-ea"/>
                <a:cs typeface="+mn-cs"/>
              </a:rPr>
              <a:t>that </a:t>
            </a:r>
            <a:r>
              <a:rPr lang="en-US" sz="1200" strike="sngStrike" kern="1200" dirty="0" err="1" smtClean="0">
                <a:solidFill>
                  <a:schemeClr val="tx1"/>
                </a:solidFill>
                <a:effectLst/>
                <a:latin typeface="+mn-lt"/>
                <a:ea typeface="+mn-ea"/>
                <a:cs typeface="+mn-cs"/>
              </a:rPr>
              <a:t>HathiTrust</a:t>
            </a:r>
            <a:r>
              <a:rPr lang="en-US" sz="1200" strike="sngStrike" kern="1200" dirty="0" smtClean="0">
                <a:solidFill>
                  <a:schemeClr val="tx1"/>
                </a:solidFill>
                <a:effectLst/>
                <a:latin typeface="+mn-lt"/>
                <a:ea typeface="+mn-ea"/>
                <a:cs typeface="+mn-cs"/>
              </a:rPr>
              <a:t> could  </a:t>
            </a:r>
            <a:r>
              <a:rPr lang="en-US" sz="1200" kern="1200" dirty="0" smtClean="0">
                <a:solidFill>
                  <a:schemeClr val="tx1"/>
                </a:solidFill>
                <a:effectLst/>
                <a:latin typeface="+mn-lt"/>
                <a:ea typeface="+mn-ea"/>
                <a:cs typeface="+mn-cs"/>
              </a:rPr>
              <a:t>libraries</a:t>
            </a:r>
            <a:r>
              <a:rPr lang="en-US" sz="1200" kern="1200" baseline="0" dirty="0" smtClean="0">
                <a:solidFill>
                  <a:schemeClr val="tx1"/>
                </a:solidFill>
                <a:effectLst/>
                <a:latin typeface="+mn-lt"/>
                <a:ea typeface="+mn-ea"/>
                <a:cs typeface="+mn-cs"/>
              </a:rPr>
              <a:t> and users can </a:t>
            </a:r>
            <a:r>
              <a:rPr lang="en-US" sz="1200" kern="1200" dirty="0" smtClean="0">
                <a:solidFill>
                  <a:schemeClr val="tx1"/>
                </a:solidFill>
                <a:effectLst/>
                <a:latin typeface="+mn-lt"/>
                <a:ea typeface="+mn-ea"/>
                <a:cs typeface="+mn-cs"/>
              </a:rPr>
              <a:t>confidently rely upon. </a:t>
            </a:r>
          </a:p>
          <a:p>
            <a:endParaRPr lang="en-US" baseline="0" dirty="0" smtClean="0"/>
          </a:p>
          <a:p>
            <a:r>
              <a:rPr lang="en-US" sz="1200" b="1" kern="1200" dirty="0" smtClean="0">
                <a:solidFill>
                  <a:schemeClr val="tx1"/>
                </a:solidFill>
                <a:effectLst/>
                <a:latin typeface="+mn-lt"/>
                <a:ea typeface="+mn-ea"/>
                <a:cs typeface="+mn-cs"/>
              </a:rPr>
              <a:t>Publicly available </a:t>
            </a:r>
            <a:r>
              <a:rPr lang="en-US" sz="1200" b="1" kern="1200" dirty="0" err="1" smtClean="0">
                <a:solidFill>
                  <a:schemeClr val="tx1"/>
                </a:solidFill>
                <a:effectLst/>
                <a:latin typeface="+mn-lt"/>
                <a:ea typeface="+mn-ea"/>
                <a:cs typeface="+mn-cs"/>
              </a:rPr>
              <a:t>vs</a:t>
            </a:r>
            <a:r>
              <a:rPr lang="en-US" sz="1200" b="1" kern="1200" dirty="0" smtClean="0">
                <a:solidFill>
                  <a:schemeClr val="tx1"/>
                </a:solidFill>
                <a:effectLst/>
                <a:latin typeface="+mn-lt"/>
                <a:ea typeface="+mn-ea"/>
                <a:cs typeface="+mn-cs"/>
              </a:rPr>
              <a:t> public domain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There is a </a:t>
            </a:r>
            <a:r>
              <a:rPr lang="en-US" sz="1200" b="1" strike="noStrike" kern="1200" baseline="0" dirty="0" smtClean="0">
                <a:solidFill>
                  <a:schemeClr val="tx1"/>
                </a:solidFill>
                <a:effectLst/>
                <a:latin typeface="+mn-lt"/>
                <a:ea typeface="+mn-ea"/>
                <a:cs typeface="+mn-cs"/>
              </a:rPr>
              <a:t>misperception</a:t>
            </a:r>
            <a:r>
              <a:rPr lang="en-US" sz="1200" strike="noStrike"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that a statute </a:t>
            </a:r>
            <a:r>
              <a:rPr lang="en-US" sz="1200" b="1" kern="1200" dirty="0" smtClean="0">
                <a:solidFill>
                  <a:schemeClr val="tx1"/>
                </a:solidFill>
                <a:effectLst/>
                <a:latin typeface="+mn-lt"/>
                <a:ea typeface="+mn-ea"/>
                <a:cs typeface="+mn-cs"/>
              </a:rPr>
              <a:t>or policy </a:t>
            </a:r>
            <a:r>
              <a:rPr lang="en-US" sz="1200" kern="1200" dirty="0" smtClean="0">
                <a:solidFill>
                  <a:schemeClr val="tx1"/>
                </a:solidFill>
                <a:effectLst/>
                <a:latin typeface="+mn-lt"/>
                <a:ea typeface="+mn-ea"/>
                <a:cs typeface="+mn-cs"/>
              </a:rPr>
              <a:t>granting public access is equivalent to public domain.  Without passing the tests</a:t>
            </a:r>
            <a:r>
              <a:rPr lang="en-US" sz="1200" kern="1200" baseline="0" dirty="0" smtClean="0">
                <a:solidFill>
                  <a:schemeClr val="tx1"/>
                </a:solidFill>
                <a:effectLst/>
                <a:latin typeface="+mn-lt"/>
                <a:ea typeface="+mn-ea"/>
                <a:cs typeface="+mn-cs"/>
              </a:rPr>
              <a:t> identifying a work as public domain, ‘publicly available‘ or ‘accessible’ does not negate the exclusive rights of the copyright holder</a:t>
            </a:r>
            <a:r>
              <a:rPr lang="en-US" sz="1200" kern="1200" dirty="0" smtClean="0">
                <a:solidFill>
                  <a:schemeClr val="tx1"/>
                </a:solidFill>
                <a:effectLst/>
                <a:latin typeface="+mn-lt"/>
                <a:ea typeface="+mn-ea"/>
                <a:cs typeface="+mn-cs"/>
              </a:rPr>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127E5DA-F74A-4989-90A0-04586435FDF3}" type="slidenum">
              <a:rPr lang="en-US" smtClean="0"/>
              <a:t>4</a:t>
            </a:fld>
            <a:endParaRPr lang="en-US"/>
          </a:p>
        </p:txBody>
      </p:sp>
    </p:spTree>
    <p:extLst>
      <p:ext uri="{BB962C8B-B14F-4D97-AF65-F5344CB8AC3E}">
        <p14:creationId xmlns:p14="http://schemas.microsoft.com/office/powerpoint/2010/main" val="3078320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buClr>
                <a:srgbClr val="93A299"/>
              </a:buClr>
            </a:pPr>
            <a:r>
              <a:rPr lang="en-US" dirty="0" smtClean="0">
                <a:solidFill>
                  <a:srgbClr val="292934"/>
                </a:solidFill>
              </a:rPr>
              <a:t>Issues faced by information providers and users – this includes Academic institutions,</a:t>
            </a:r>
            <a:r>
              <a:rPr lang="en-US" baseline="0" dirty="0" smtClean="0">
                <a:solidFill>
                  <a:srgbClr val="292934"/>
                </a:solidFill>
              </a:rPr>
              <a:t> </a:t>
            </a:r>
            <a:r>
              <a:rPr lang="en-US" dirty="0" smtClean="0">
                <a:solidFill>
                  <a:srgbClr val="292934"/>
                </a:solidFill>
              </a:rPr>
              <a:t>Digital Libraries, State libraries</a:t>
            </a:r>
          </a:p>
          <a:p>
            <a:pPr lvl="0">
              <a:buClr>
                <a:srgbClr val="93A299"/>
              </a:buClr>
            </a:pPr>
            <a:endParaRPr lang="en-US" dirty="0" smtClean="0">
              <a:solidFill>
                <a:srgbClr val="292934"/>
              </a:solidFill>
            </a:endParaRPr>
          </a:p>
          <a:p>
            <a:pPr lvl="0">
              <a:buClr>
                <a:srgbClr val="93A299"/>
              </a:buClr>
            </a:pPr>
            <a:r>
              <a:rPr lang="en-US" dirty="0" smtClean="0">
                <a:solidFill>
                  <a:srgbClr val="292934"/>
                </a:solidFill>
              </a:rPr>
              <a:t>Projects:</a:t>
            </a:r>
            <a:r>
              <a:rPr lang="en-US" baseline="0" dirty="0" smtClean="0">
                <a:solidFill>
                  <a:srgbClr val="292934"/>
                </a:solidFill>
              </a:rPr>
              <a:t> </a:t>
            </a:r>
            <a:r>
              <a:rPr lang="en-US" dirty="0" smtClean="0">
                <a:solidFill>
                  <a:srgbClr val="292934"/>
                </a:solidFill>
              </a:rPr>
              <a:t>We</a:t>
            </a:r>
            <a:r>
              <a:rPr lang="en-US" baseline="0" dirty="0" smtClean="0">
                <a:solidFill>
                  <a:srgbClr val="292934"/>
                </a:solidFill>
              </a:rPr>
              <a:t> all have digitization and web archiving projects that involve state government information. In Academic institutions and digital libraries </a:t>
            </a:r>
            <a:r>
              <a:rPr lang="en-US" baseline="0" dirty="0" err="1" smtClean="0">
                <a:solidFill>
                  <a:srgbClr val="292934"/>
                </a:solidFill>
              </a:rPr>
              <a:t>esp</a:t>
            </a:r>
            <a:r>
              <a:rPr lang="en-US" baseline="0" dirty="0" smtClean="0">
                <a:solidFill>
                  <a:srgbClr val="292934"/>
                </a:solidFill>
              </a:rPr>
              <a:t>, we are currently tied to follo</a:t>
            </a:r>
            <a:r>
              <a:rPr lang="en-US" b="0" baseline="0" dirty="0" smtClean="0">
                <a:solidFill>
                  <a:srgbClr val="292934"/>
                </a:solidFill>
              </a:rPr>
              <a:t>wing </a:t>
            </a:r>
            <a:r>
              <a:rPr lang="en-US" baseline="0" dirty="0" smtClean="0">
                <a:solidFill>
                  <a:srgbClr val="292934"/>
                </a:solidFill>
              </a:rPr>
              <a:t>Copyright Law (Academic Institution, Dig Libs </a:t>
            </a:r>
            <a:r>
              <a:rPr lang="en-US" baseline="0" dirty="0" err="1" smtClean="0">
                <a:solidFill>
                  <a:srgbClr val="292934"/>
                </a:solidFill>
              </a:rPr>
              <a:t>esp</a:t>
            </a:r>
            <a:r>
              <a:rPr lang="en-US" baseline="0" dirty="0" smtClean="0">
                <a:solidFill>
                  <a:srgbClr val="292934"/>
                </a:solidFill>
              </a:rPr>
              <a:t>)</a:t>
            </a:r>
          </a:p>
          <a:p>
            <a:pPr lvl="0">
              <a:buClr>
                <a:srgbClr val="93A299"/>
              </a:buClr>
            </a:pPr>
            <a:endParaRPr lang="en-US" b="1" baseline="0" dirty="0" smtClean="0">
              <a:solidFill>
                <a:srgbClr val="292934"/>
              </a:solidFill>
            </a:endParaRPr>
          </a:p>
          <a:p>
            <a:pPr marL="0" marR="0" lvl="0" indent="0" algn="l" defTabSz="914400" rtl="0" eaLnBrk="1" fontAlgn="auto" latinLnBrk="0" hangingPunct="1">
              <a:lnSpc>
                <a:spcPct val="100000"/>
              </a:lnSpc>
              <a:spcBef>
                <a:spcPts val="0"/>
              </a:spcBef>
              <a:spcAft>
                <a:spcPts val="0"/>
              </a:spcAft>
              <a:buClr>
                <a:srgbClr val="93A299"/>
              </a:buClr>
              <a:buSzTx/>
              <a:buFontTx/>
              <a:buNone/>
              <a:tabLst/>
              <a:defRPr/>
            </a:pPr>
            <a:r>
              <a:rPr lang="en-US" sz="1200" kern="1200" dirty="0" smtClean="0">
                <a:solidFill>
                  <a:schemeClr val="tx1"/>
                </a:solidFill>
                <a:effectLst/>
                <a:latin typeface="+mn-lt"/>
                <a:ea typeface="+mn-ea"/>
                <a:cs typeface="+mn-cs"/>
              </a:rPr>
              <a:t>A common perception is that states declare that the documents should be publicly available therefore they are public domain. </a:t>
            </a:r>
            <a:endParaRPr lang="en-US" baseline="0" dirty="0" smtClean="0"/>
          </a:p>
          <a:p>
            <a:pPr lvl="0">
              <a:buClr>
                <a:srgbClr val="93A299"/>
              </a:buClr>
            </a:pPr>
            <a:endParaRPr lang="en-US" b="1" baseline="0" dirty="0" smtClean="0">
              <a:solidFill>
                <a:srgbClr val="292934"/>
              </a:solidFill>
            </a:endParaRPr>
          </a:p>
          <a:p>
            <a:pPr lvl="0">
              <a:buClr>
                <a:srgbClr val="93A299"/>
              </a:buClr>
            </a:pPr>
            <a:r>
              <a:rPr lang="en-US" b="1" baseline="0" dirty="0" smtClean="0">
                <a:solidFill>
                  <a:srgbClr val="292934"/>
                </a:solidFill>
              </a:rPr>
              <a:t>Challenges</a:t>
            </a:r>
          </a:p>
          <a:p>
            <a:pPr marL="0" lvl="0" indent="0">
              <a:buClr>
                <a:srgbClr val="93A299"/>
              </a:buClr>
              <a:buFont typeface="Arial" panose="020B0604020202020204" pitchFamily="34" charset="0"/>
              <a:buNone/>
            </a:pPr>
            <a:r>
              <a:rPr lang="en-US" dirty="0" smtClean="0"/>
              <a:t>Academic Institutions (and Digital Libraries)</a:t>
            </a:r>
            <a:r>
              <a:rPr lang="en-US" baseline="0" dirty="0" smtClean="0"/>
              <a:t> </a:t>
            </a:r>
          </a:p>
          <a:p>
            <a:pPr marL="0" lvl="0" indent="0">
              <a:buClr>
                <a:srgbClr val="93A299"/>
              </a:buClr>
              <a:buFont typeface="Arial" panose="020B0604020202020204" pitchFamily="34" charset="0"/>
              <a:buNone/>
            </a:pPr>
            <a:r>
              <a:rPr lang="en-US" baseline="0" dirty="0" smtClean="0"/>
              <a:t>We have really great collections of 50 states materials; our researchers want these materials in digital formats to conduct research, text mining, or to extract rich data from the publications.</a:t>
            </a:r>
            <a:endParaRPr lang="en-US" dirty="0" smtClean="0"/>
          </a:p>
          <a:p>
            <a:pPr marL="0" lvl="0" indent="0">
              <a:buClr>
                <a:srgbClr val="93A299"/>
              </a:buClr>
              <a:buFont typeface="Arial" panose="020B0604020202020204" pitchFamily="34" charset="0"/>
              <a:buNone/>
            </a:pPr>
            <a:r>
              <a:rPr lang="en-US" dirty="0" smtClean="0"/>
              <a:t>Anything post 1923 –  we either have to seek permission.</a:t>
            </a:r>
            <a:r>
              <a:rPr lang="en-US" baseline="0" dirty="0" smtClean="0"/>
              <a:t>  This adds considerable time to projects; resulting some. Even though our researchers and even </a:t>
            </a:r>
            <a:endParaRPr lang="en-US" dirty="0" smtClean="0"/>
          </a:p>
          <a:p>
            <a:pPr marL="0" lvl="0" indent="0">
              <a:buClr>
                <a:srgbClr val="93A299"/>
              </a:buClr>
              <a:buFont typeface="Arial" panose="020B0604020202020204" pitchFamily="34" charset="0"/>
              <a:buNone/>
            </a:pPr>
            <a:endParaRPr lang="en-US" dirty="0" smtClean="0"/>
          </a:p>
          <a:p>
            <a:r>
              <a:rPr lang="en-US" b="1" dirty="0" smtClean="0"/>
              <a:t>Digital Libraries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For </a:t>
            </a:r>
            <a:r>
              <a:rPr lang="en-US" sz="1200" kern="1200" dirty="0" err="1" smtClean="0">
                <a:solidFill>
                  <a:schemeClr val="tx1"/>
                </a:solidFill>
                <a:effectLst/>
                <a:latin typeface="+mn-lt"/>
                <a:ea typeface="+mn-ea"/>
                <a:cs typeface="+mn-cs"/>
              </a:rPr>
              <a:t>HathiTrust</a:t>
            </a:r>
            <a:r>
              <a:rPr lang="en-US" sz="1200" kern="1200" dirty="0" smtClean="0">
                <a:solidFill>
                  <a:schemeClr val="tx1"/>
                </a:solidFill>
                <a:effectLst/>
                <a:latin typeface="+mn-lt"/>
                <a:ea typeface="+mn-ea"/>
                <a:cs typeface="+mn-cs"/>
              </a:rPr>
              <a:t> digital library, this means that they can confidently make public domain federal government documents available but we don’t have that same ability with state government documents because by default state government documents receive copyright protection. Our approach is based on the US formality that publication 1923-1977 must contain a copyright notice. This approach only works for “published” documents 1923-1977, but for that those eligible for review we’ve found it very effective. ..about a 69% public domain identification rate. </a:t>
            </a:r>
          </a:p>
          <a:p>
            <a:pPr marL="171450" indent="-171450">
              <a:buFont typeface="Arial"/>
              <a:buChar char="•"/>
            </a:pPr>
            <a:r>
              <a:rPr lang="en-US" sz="1200" kern="1200" dirty="0" smtClean="0">
                <a:solidFill>
                  <a:schemeClr val="tx1"/>
                </a:solidFill>
                <a:effectLst/>
                <a:latin typeface="+mn-lt"/>
                <a:ea typeface="+mn-ea"/>
                <a:cs typeface="+mn-cs"/>
              </a:rPr>
              <a:t>A state government document published today will receive 95 years of copyright protection </a:t>
            </a:r>
            <a:r>
              <a:rPr lang="en-US" sz="1200" u="sng" kern="1200" dirty="0" smtClean="0">
                <a:solidFill>
                  <a:schemeClr val="tx1"/>
                </a:solidFill>
                <a:effectLst/>
                <a:latin typeface="+mn-lt"/>
                <a:ea typeface="+mn-ea"/>
                <a:cs typeface="+mn-cs"/>
              </a:rPr>
              <a:t>by default</a:t>
            </a:r>
            <a:r>
              <a:rPr lang="en-US" sz="1200" kern="1200" dirty="0" smtClean="0">
                <a:solidFill>
                  <a:schemeClr val="tx1"/>
                </a:solidFill>
                <a:effectLst/>
                <a:latin typeface="+mn-lt"/>
                <a:ea typeface="+mn-ea"/>
                <a:cs typeface="+mn-cs"/>
              </a:rPr>
              <a:t> and will not enter the public domain until 2111. </a:t>
            </a:r>
          </a:p>
          <a:p>
            <a:pPr marL="171450" indent="-171450">
              <a:buFont typeface="Arial"/>
              <a:buChar char="•"/>
            </a:pPr>
            <a:r>
              <a:rPr lang="en-US" sz="1200" kern="1200" dirty="0" smtClean="0">
                <a:solidFill>
                  <a:schemeClr val="tx1"/>
                </a:solidFill>
                <a:effectLst/>
                <a:latin typeface="+mn-lt"/>
                <a:ea typeface="+mn-ea"/>
                <a:cs typeface="+mn-cs"/>
              </a:rPr>
              <a:t> State legislation could change the US Copyright Law default, but so far their inquiries into state legislation haven’t produced any clear language that </a:t>
            </a:r>
            <a:r>
              <a:rPr lang="en-US" sz="1200" kern="1200" dirty="0" err="1" smtClean="0">
                <a:solidFill>
                  <a:schemeClr val="tx1"/>
                </a:solidFill>
                <a:effectLst/>
                <a:latin typeface="+mn-lt"/>
                <a:ea typeface="+mn-ea"/>
                <a:cs typeface="+mn-cs"/>
              </a:rPr>
              <a:t>HathiTrust</a:t>
            </a:r>
            <a:r>
              <a:rPr lang="en-US" sz="1200" kern="1200" dirty="0" smtClean="0">
                <a:solidFill>
                  <a:schemeClr val="tx1"/>
                </a:solidFill>
                <a:effectLst/>
                <a:latin typeface="+mn-lt"/>
                <a:ea typeface="+mn-ea"/>
                <a:cs typeface="+mn-cs"/>
              </a:rPr>
              <a:t> could confidently rely upon. </a:t>
            </a:r>
          </a:p>
          <a:p>
            <a:pPr marL="171450" indent="-171450">
              <a:buFont typeface="Arial"/>
              <a:buChar char="•"/>
            </a:pPr>
            <a:r>
              <a:rPr lang="en-US" sz="1200" kern="1200" dirty="0" smtClean="0">
                <a:solidFill>
                  <a:schemeClr val="tx1"/>
                </a:solidFill>
                <a:effectLst/>
                <a:latin typeface="+mn-lt"/>
                <a:ea typeface="+mn-ea"/>
                <a:cs typeface="+mn-cs"/>
              </a:rPr>
              <a:t>Specific issues;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Similarly we see complexities when there is joint authorship or contract work with states and outside agencies.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Annotated Codes: some states have taken a position that their annotated codes are copyrighted; That the addition of annotation adds a layer of copyrightable content they intend to enforce.  </a:t>
            </a:r>
          </a:p>
          <a:p>
            <a:pPr marL="171450" indent="-171450">
              <a:buFont typeface="Arial"/>
              <a:buChar char="•"/>
            </a:pPr>
            <a:r>
              <a:rPr lang="en-US" sz="1200" kern="1200" dirty="0" smtClean="0">
                <a:solidFill>
                  <a:schemeClr val="tx1"/>
                </a:solidFill>
                <a:effectLst/>
                <a:latin typeface="+mn-lt"/>
                <a:ea typeface="+mn-ea"/>
                <a:cs typeface="+mn-cs"/>
              </a:rPr>
              <a:t>Copyright review is manual, a document by document approach; so very labor intensive</a:t>
            </a:r>
            <a:r>
              <a:rPr lang="en-US" sz="1200" kern="1200" baseline="0" dirty="0" smtClean="0">
                <a:solidFill>
                  <a:schemeClr val="tx1"/>
                </a:solidFill>
                <a:effectLst/>
                <a:latin typeface="+mn-lt"/>
                <a:ea typeface="+mn-ea"/>
                <a:cs typeface="+mn-cs"/>
              </a:rPr>
              <a:t> but still more manageable that trying to see permission from each agency.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kern="1200" baseline="0" dirty="0" err="1" smtClean="0">
                <a:solidFill>
                  <a:schemeClr val="tx1"/>
                </a:solidFill>
                <a:effectLst/>
                <a:latin typeface="+mn-lt"/>
                <a:ea typeface="+mn-ea"/>
                <a:cs typeface="+mn-cs"/>
              </a:rPr>
              <a:t>Hathi</a:t>
            </a:r>
            <a:r>
              <a:rPr lang="en-US" sz="1200" kern="1200" baseline="0" dirty="0" smtClean="0">
                <a:solidFill>
                  <a:schemeClr val="tx1"/>
                </a:solidFill>
                <a:effectLst/>
                <a:latin typeface="+mn-lt"/>
                <a:ea typeface="+mn-ea"/>
                <a:cs typeface="+mn-cs"/>
              </a:rPr>
              <a:t> does have a permission form that agencies can agree. </a:t>
            </a:r>
            <a:r>
              <a:rPr lang="en-US" sz="1200" kern="1200" dirty="0" smtClean="0">
                <a:solidFill>
                  <a:schemeClr val="tx1"/>
                </a:solidFill>
                <a:effectLst/>
                <a:latin typeface="+mn-lt"/>
                <a:ea typeface="+mn-ea"/>
                <a:cs typeface="+mn-cs"/>
              </a:rPr>
              <a:t>A permission seeking project at large scale, although it may seem attractive, is difficult to implement. It often requires a lot of legwork to find an appropriate authorizer and convince them of the need and importance.  They view the permission agreement as a potential catalyst for librarians in raising awareness with state administrators.  </a:t>
            </a:r>
          </a:p>
          <a:p>
            <a:pPr marL="171450" indent="-171450">
              <a:buFont typeface="Arial"/>
              <a:buChar char="•"/>
            </a:pP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pPr lvl="0">
              <a:buClr>
                <a:srgbClr val="93A299"/>
              </a:buClr>
            </a:pPr>
            <a:r>
              <a:rPr lang="en-US" dirty="0" smtClean="0"/>
              <a:t>State Libraries – walking a fine line to comply with state copyright policies, but still uphold user interests and library responsibilities</a:t>
            </a:r>
          </a:p>
          <a:p>
            <a:pPr marL="171450" lvl="0" indent="-171450">
              <a:buClr>
                <a:srgbClr val="93A299"/>
              </a:buClr>
              <a:buFont typeface="Arial" panose="020B0604020202020204" pitchFamily="34" charset="0"/>
              <a:buChar char="•"/>
            </a:pPr>
            <a:r>
              <a:rPr lang="en-US" dirty="0" smtClean="0">
                <a:solidFill>
                  <a:srgbClr val="292934"/>
                </a:solidFill>
              </a:rPr>
              <a:t>Legal obligation to collect/distribute/provide access to state publications</a:t>
            </a:r>
          </a:p>
          <a:p>
            <a:pPr marL="171450" lvl="0" indent="-171450">
              <a:buClr>
                <a:srgbClr val="93A299"/>
              </a:buClr>
              <a:buFont typeface="Arial" panose="020B0604020202020204" pitchFamily="34" charset="0"/>
              <a:buChar char="•"/>
            </a:pPr>
            <a:r>
              <a:rPr lang="en-US" b="1" dirty="0" smtClean="0">
                <a:solidFill>
                  <a:srgbClr val="292934"/>
                </a:solidFill>
              </a:rPr>
              <a:t>By necessity</a:t>
            </a:r>
            <a:r>
              <a:rPr lang="en-US" dirty="0" smtClean="0">
                <a:solidFill>
                  <a:srgbClr val="292934"/>
                </a:solidFill>
              </a:rPr>
              <a:t>, priority is on electronic state publications and digitization projects</a:t>
            </a:r>
          </a:p>
          <a:p>
            <a:pPr marL="171450" lvl="0" indent="-171450">
              <a:buClr>
                <a:srgbClr val="93A299"/>
              </a:buClr>
              <a:buFont typeface="Arial" panose="020B0604020202020204" pitchFamily="34" charset="0"/>
              <a:buChar char="•"/>
            </a:pPr>
            <a:r>
              <a:rPr lang="en-US" dirty="0" smtClean="0">
                <a:solidFill>
                  <a:srgbClr val="292934"/>
                </a:solidFill>
              </a:rPr>
              <a:t>No exemption or privilege re: copyright  </a:t>
            </a:r>
          </a:p>
          <a:p>
            <a:pPr marL="171450" lvl="0" indent="-171450">
              <a:buClr>
                <a:srgbClr val="93A299"/>
              </a:buClr>
              <a:buFont typeface="Arial" panose="020B0604020202020204" pitchFamily="34" charset="0"/>
              <a:buChar char="•"/>
            </a:pPr>
            <a:r>
              <a:rPr lang="en-US" dirty="0" smtClean="0">
                <a:solidFill>
                  <a:srgbClr val="292934"/>
                </a:solidFill>
              </a:rPr>
              <a:t>Perceived as authority on copyright – right or wrong!</a:t>
            </a:r>
          </a:p>
          <a:p>
            <a:endParaRPr lang="en-US" dirty="0" smtClean="0"/>
          </a:p>
          <a:p>
            <a:pPr lvl="0">
              <a:buClr>
                <a:srgbClr val="93A299"/>
              </a:buClr>
            </a:pPr>
            <a:r>
              <a:rPr lang="en-US" dirty="0" smtClean="0"/>
              <a:t>Within state libraries</a:t>
            </a:r>
            <a:endParaRPr lang="en-US" baseline="0" dirty="0" smtClean="0"/>
          </a:p>
          <a:p>
            <a:pPr marL="171450" lvl="0" indent="-171450">
              <a:buClr>
                <a:srgbClr val="93A299"/>
              </a:buClr>
              <a:buFont typeface="Arial" panose="020B0604020202020204" pitchFamily="34" charset="0"/>
              <a:buChar char="•"/>
            </a:pPr>
            <a:r>
              <a:rPr lang="en-US" dirty="0" smtClean="0">
                <a:solidFill>
                  <a:srgbClr val="292934"/>
                </a:solidFill>
              </a:rPr>
              <a:t>Lack of knowledge, comprehension or education of copyright</a:t>
            </a:r>
            <a:r>
              <a:rPr lang="en-US" baseline="0" dirty="0" smtClean="0">
                <a:solidFill>
                  <a:srgbClr val="292934"/>
                </a:solidFill>
              </a:rPr>
              <a:t> </a:t>
            </a:r>
            <a:r>
              <a:rPr lang="en-US" dirty="0" smtClean="0">
                <a:solidFill>
                  <a:srgbClr val="292934"/>
                </a:solidFill>
              </a:rPr>
              <a:t>at state government level</a:t>
            </a:r>
          </a:p>
          <a:p>
            <a:pPr marL="171450" lvl="0" indent="-171450">
              <a:buClr>
                <a:srgbClr val="93A299"/>
              </a:buClr>
              <a:buFont typeface="Arial" panose="020B0604020202020204" pitchFamily="34" charset="0"/>
              <a:buChar char="•"/>
            </a:pPr>
            <a:r>
              <a:rPr lang="en-US" dirty="0" smtClean="0">
                <a:solidFill>
                  <a:srgbClr val="292934"/>
                </a:solidFill>
              </a:rPr>
              <a:t>Typically an u</a:t>
            </a:r>
            <a:r>
              <a:rPr lang="en-US" dirty="0" smtClean="0"/>
              <a:t>nknown or unassigned  responsibility with low priority </a:t>
            </a:r>
          </a:p>
          <a:p>
            <a:pPr marL="171450" lvl="0" indent="-171450">
              <a:buClr>
                <a:srgbClr val="93A299"/>
              </a:buClr>
              <a:buFont typeface="Arial" panose="020B0604020202020204" pitchFamily="34" charset="0"/>
              <a:buChar char="•"/>
            </a:pPr>
            <a:r>
              <a:rPr lang="en-US" dirty="0" smtClean="0"/>
              <a:t>Permissions practice and procedure not direct or clear</a:t>
            </a:r>
          </a:p>
          <a:p>
            <a:endParaRPr lang="en-US" dirty="0" smtClean="0"/>
          </a:p>
          <a:p>
            <a:r>
              <a:rPr lang="en-US" dirty="0" smtClean="0"/>
              <a:t>Image Credits</a:t>
            </a:r>
          </a:p>
          <a:p>
            <a:r>
              <a:rPr lang="en-US" dirty="0" smtClean="0"/>
              <a:t>https://</a:t>
            </a:r>
            <a:r>
              <a:rPr lang="en-US" dirty="0" err="1" smtClean="0"/>
              <a:t>en.wikipedia.org</a:t>
            </a:r>
            <a:r>
              <a:rPr lang="en-US" dirty="0" smtClean="0"/>
              <a:t>/wiki/Digitizing#/media/File:Internet_Archive_book_scanner_1.jpg</a:t>
            </a:r>
            <a:endParaRPr lang="en-US" dirty="0"/>
          </a:p>
        </p:txBody>
      </p:sp>
      <p:sp>
        <p:nvSpPr>
          <p:cNvPr id="4" name="Slide Number Placeholder 3"/>
          <p:cNvSpPr>
            <a:spLocks noGrp="1"/>
          </p:cNvSpPr>
          <p:nvPr>
            <p:ph type="sldNum" sz="quarter" idx="10"/>
          </p:nvPr>
        </p:nvSpPr>
        <p:spPr/>
        <p:txBody>
          <a:bodyPr/>
          <a:lstStyle/>
          <a:p>
            <a:fld id="{1127E5DA-F74A-4989-90A0-04586435FDF3}" type="slidenum">
              <a:rPr lang="en-US" smtClean="0"/>
              <a:t>5</a:t>
            </a:fld>
            <a:endParaRPr lang="en-US"/>
          </a:p>
        </p:txBody>
      </p:sp>
    </p:spTree>
    <p:extLst>
      <p:ext uri="{BB962C8B-B14F-4D97-AF65-F5344CB8AC3E}">
        <p14:creationId xmlns:p14="http://schemas.microsoft.com/office/powerpoint/2010/main" val="49006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Immediate</a:t>
            </a:r>
          </a:p>
          <a:p>
            <a:r>
              <a:rPr lang="en-US" dirty="0" smtClean="0"/>
              <a:t>As we’ve noted, the permission seeking route is used</a:t>
            </a:r>
            <a:r>
              <a:rPr lang="en-US" baseline="0" dirty="0" smtClean="0"/>
              <a:t> frequently as it is targeted; most </a:t>
            </a:r>
            <a:r>
              <a:rPr lang="en-US" baseline="0" dirty="0" err="1" smtClean="0"/>
              <a:t>expediitous</a:t>
            </a:r>
            <a:r>
              <a:rPr lang="en-US" baseline="0" dirty="0" smtClean="0"/>
              <a:t> for an immediate research need.</a:t>
            </a:r>
          </a:p>
          <a:p>
            <a:r>
              <a:rPr lang="en-US" baseline="0" dirty="0" smtClean="0"/>
              <a:t>Other libraries have employed a take down notice approach </a:t>
            </a:r>
            <a:endParaRPr lang="en-US" dirty="0" smtClean="0"/>
          </a:p>
          <a:p>
            <a:endParaRPr lang="en-US" dirty="0" smtClean="0"/>
          </a:p>
          <a:p>
            <a:r>
              <a:rPr lang="en-US" dirty="0" smtClean="0"/>
              <a:t>Long Term</a:t>
            </a:r>
          </a:p>
          <a:p>
            <a:pPr marL="182880" lvl="0" indent="-182880">
              <a:spcBef>
                <a:spcPct val="20000"/>
              </a:spcBef>
              <a:buClr>
                <a:srgbClr val="93A299"/>
              </a:buClr>
              <a:buSzPct val="85000"/>
              <a:buFont typeface="Arial" pitchFamily="34" charset="0"/>
              <a:buChar char="•"/>
            </a:pPr>
            <a:r>
              <a:rPr lang="en-US" dirty="0" smtClean="0">
                <a:solidFill>
                  <a:srgbClr val="292934"/>
                </a:solidFill>
                <a:latin typeface="Arial"/>
              </a:rPr>
              <a:t>Legislative Change - suggestions</a:t>
            </a:r>
          </a:p>
          <a:p>
            <a:pPr marL="560070" lvl="1" indent="-285750">
              <a:spcBef>
                <a:spcPct val="20000"/>
              </a:spcBef>
              <a:buClr>
                <a:srgbClr val="93A299"/>
              </a:buClr>
              <a:buSzPct val="85000"/>
              <a:buFont typeface="Arial"/>
              <a:buChar char="•"/>
            </a:pPr>
            <a:r>
              <a:rPr lang="en-US" dirty="0" smtClean="0">
                <a:solidFill>
                  <a:srgbClr val="292934"/>
                </a:solidFill>
                <a:latin typeface="Arial"/>
              </a:rPr>
              <a:t>Simple language is best - 17 U.S. Code §105 is effective, simple language.  </a:t>
            </a:r>
          </a:p>
          <a:p>
            <a:pPr marL="560070" lvl="1" indent="-285750">
              <a:spcBef>
                <a:spcPct val="20000"/>
              </a:spcBef>
              <a:buClr>
                <a:srgbClr val="93A299"/>
              </a:buClr>
              <a:buSzPct val="85000"/>
              <a:buFont typeface="Arial"/>
              <a:buChar char="•"/>
            </a:pPr>
            <a:r>
              <a:rPr lang="en-US" dirty="0" smtClean="0">
                <a:solidFill>
                  <a:srgbClr val="292934"/>
                </a:solidFill>
                <a:latin typeface="Arial"/>
              </a:rPr>
              <a:t>Explicit language is best -  use ‘copyright’ and ‘publication’ rather than more ambiguous terms</a:t>
            </a:r>
          </a:p>
          <a:p>
            <a:pPr marL="560070" lvl="1" indent="-285750">
              <a:spcBef>
                <a:spcPct val="20000"/>
              </a:spcBef>
              <a:buClr>
                <a:srgbClr val="93A299"/>
              </a:buClr>
              <a:buSzPct val="85000"/>
              <a:buFont typeface="Arial"/>
              <a:buChar char="•"/>
            </a:pPr>
            <a:r>
              <a:rPr lang="en-US" dirty="0" smtClean="0">
                <a:solidFill>
                  <a:srgbClr val="292934"/>
                </a:solidFill>
                <a:latin typeface="Arial"/>
              </a:rPr>
              <a:t>Impose a notice of formality on state agencies </a:t>
            </a:r>
          </a:p>
          <a:p>
            <a:pPr marL="834390" lvl="2" indent="-285750">
              <a:spcBef>
                <a:spcPct val="20000"/>
              </a:spcBef>
              <a:buClr>
                <a:srgbClr val="93A299"/>
              </a:buClr>
              <a:buSzPct val="90000"/>
              <a:buFont typeface="Arial"/>
              <a:buChar char="•"/>
            </a:pPr>
            <a:r>
              <a:rPr lang="en-US" dirty="0" smtClean="0">
                <a:solidFill>
                  <a:srgbClr val="292934"/>
                </a:solidFill>
                <a:latin typeface="Arial"/>
              </a:rPr>
              <a:t>government publications free of copyright unless otherwise noted</a:t>
            </a:r>
          </a:p>
          <a:p>
            <a:pPr lvl="1" indent="-182880">
              <a:spcBef>
                <a:spcPct val="20000"/>
              </a:spcBef>
              <a:buClr>
                <a:srgbClr val="93A299"/>
              </a:buClr>
              <a:buSzPct val="85000"/>
              <a:buFont typeface="Arial" pitchFamily="34" charset="0"/>
              <a:buChar char="•"/>
            </a:pPr>
            <a:r>
              <a:rPr lang="en-US" dirty="0" smtClean="0">
                <a:solidFill>
                  <a:srgbClr val="292934"/>
                </a:solidFill>
                <a:latin typeface="Arial"/>
              </a:rPr>
              <a:t>Executive Authority – opportunity with limitations</a:t>
            </a:r>
          </a:p>
          <a:p>
            <a:pPr marL="731520" lvl="2" indent="-182880">
              <a:spcBef>
                <a:spcPct val="20000"/>
              </a:spcBef>
              <a:buClr>
                <a:srgbClr val="93A299"/>
              </a:buClr>
              <a:buSzPct val="90000"/>
              <a:buFont typeface="Arial" pitchFamily="34" charset="0"/>
              <a:buChar char="•"/>
            </a:pPr>
            <a:r>
              <a:rPr lang="en-US" dirty="0" smtClean="0">
                <a:solidFill>
                  <a:srgbClr val="292934"/>
                </a:solidFill>
                <a:latin typeface="Arial"/>
              </a:rPr>
              <a:t>Executive orders and rules and regulations attain the force of law</a:t>
            </a:r>
          </a:p>
          <a:p>
            <a:pPr marL="731520" lvl="2" indent="-182880">
              <a:spcBef>
                <a:spcPct val="20000"/>
              </a:spcBef>
              <a:buClr>
                <a:srgbClr val="93A299"/>
              </a:buClr>
              <a:buSzPct val="90000"/>
              <a:buFont typeface="Arial" pitchFamily="34" charset="0"/>
              <a:buChar char="•"/>
            </a:pPr>
            <a:r>
              <a:rPr lang="en-US" dirty="0" smtClean="0">
                <a:solidFill>
                  <a:srgbClr val="292934"/>
                </a:solidFill>
                <a:latin typeface="Arial"/>
              </a:rPr>
              <a:t>Executive directives, AG Opinions, policy and procedure are strongly persuasive</a:t>
            </a:r>
          </a:p>
          <a:p>
            <a:pPr marL="731520" lvl="2" indent="-182880">
              <a:spcBef>
                <a:spcPct val="20000"/>
              </a:spcBef>
              <a:buClr>
                <a:srgbClr val="93A299"/>
              </a:buClr>
              <a:buSzPct val="90000"/>
              <a:buFont typeface="Arial" pitchFamily="34" charset="0"/>
              <a:buChar char="•"/>
            </a:pPr>
            <a:r>
              <a:rPr lang="en-US" dirty="0" smtClean="0">
                <a:solidFill>
                  <a:srgbClr val="292934"/>
                </a:solidFill>
                <a:latin typeface="Arial"/>
              </a:rPr>
              <a:t>Authority limited only to Executive Branch</a:t>
            </a:r>
          </a:p>
          <a:p>
            <a:pPr lvl="1" indent="-182880">
              <a:spcBef>
                <a:spcPct val="20000"/>
              </a:spcBef>
              <a:buClr>
                <a:srgbClr val="93A299"/>
              </a:buClr>
              <a:buSzPct val="85000"/>
              <a:buFont typeface="Arial" pitchFamily="34" charset="0"/>
              <a:buChar char="•"/>
            </a:pPr>
            <a:r>
              <a:rPr lang="en-US" dirty="0" smtClean="0">
                <a:solidFill>
                  <a:srgbClr val="292934"/>
                </a:solidFill>
                <a:latin typeface="Arial"/>
              </a:rPr>
              <a:t>Creative Commons - flexibility</a:t>
            </a:r>
          </a:p>
          <a:p>
            <a:pPr marL="731520" lvl="2" indent="-182880">
              <a:spcBef>
                <a:spcPct val="20000"/>
              </a:spcBef>
              <a:buClr>
                <a:srgbClr val="93A299"/>
              </a:buClr>
              <a:buSzPct val="90000"/>
              <a:buFont typeface="Arial" pitchFamily="34" charset="0"/>
              <a:buChar char="•"/>
            </a:pPr>
            <a:r>
              <a:rPr lang="en-US" dirty="0" smtClean="0">
                <a:solidFill>
                  <a:srgbClr val="292934"/>
                </a:solidFill>
                <a:latin typeface="Arial"/>
              </a:rPr>
              <a:t>Adopt existing CC licenses or draft and impose government publication specific license</a:t>
            </a:r>
          </a:p>
          <a:p>
            <a:endParaRPr lang="en-US" dirty="0"/>
          </a:p>
        </p:txBody>
      </p:sp>
      <p:sp>
        <p:nvSpPr>
          <p:cNvPr id="4" name="Slide Number Placeholder 3"/>
          <p:cNvSpPr>
            <a:spLocks noGrp="1"/>
          </p:cNvSpPr>
          <p:nvPr>
            <p:ph type="sldNum" sz="quarter" idx="10"/>
          </p:nvPr>
        </p:nvSpPr>
        <p:spPr/>
        <p:txBody>
          <a:bodyPr/>
          <a:lstStyle/>
          <a:p>
            <a:fld id="{1127E5DA-F74A-4989-90A0-04586435FDF3}" type="slidenum">
              <a:rPr lang="en-US" smtClean="0"/>
              <a:t>6</a:t>
            </a:fld>
            <a:endParaRPr lang="en-US"/>
          </a:p>
        </p:txBody>
      </p:sp>
    </p:spTree>
    <p:extLst>
      <p:ext uri="{BB962C8B-B14F-4D97-AF65-F5344CB8AC3E}">
        <p14:creationId xmlns:p14="http://schemas.microsoft.com/office/powerpoint/2010/main" val="2767152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i="0" dirty="0" smtClean="0"/>
              <a:t>We</a:t>
            </a:r>
            <a:r>
              <a:rPr lang="en-US" sz="1200" i="0" baseline="0" dirty="0" smtClean="0"/>
              <a:t> surveyed the groups we spoke with</a:t>
            </a:r>
            <a:endParaRPr lang="en-US" sz="1200" i="0" dirty="0" smtClean="0"/>
          </a:p>
          <a:p>
            <a:r>
              <a:rPr lang="en-US" sz="1200" i="1" dirty="0" smtClean="0"/>
              <a:t>“I think some agencies have copyrighted their content, but others have not. I can't find anything in our state code about it.</a:t>
            </a:r>
          </a:p>
          <a:p>
            <a:r>
              <a:rPr lang="en-US" sz="1200" i="1" dirty="0" smtClean="0"/>
              <a:t> It seems kind of like the wild west.”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“In our state it seems like no one really knows what's going on…”</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dirty="0" smtClean="0"/>
              <a:t>“States should use Creative Commons Attribution, Non-Commercial licenses.” </a:t>
            </a:r>
          </a:p>
          <a:p>
            <a:endParaRPr lang="en-US" dirty="0" smtClean="0"/>
          </a:p>
          <a:p>
            <a:endParaRPr lang="en-US" dirty="0" smtClean="0"/>
          </a:p>
          <a:p>
            <a:endParaRPr lang="en-US" dirty="0" smtClean="0"/>
          </a:p>
          <a:p>
            <a:r>
              <a:rPr lang="en-US" dirty="0" smtClean="0"/>
              <a:t>Since</a:t>
            </a:r>
            <a:r>
              <a:rPr lang="en-US" baseline="0" dirty="0" smtClean="0"/>
              <a:t> 2012</a:t>
            </a:r>
            <a:endParaRPr lang="en-US" dirty="0" smtClean="0"/>
          </a:p>
          <a:p>
            <a:r>
              <a:rPr lang="en-US" dirty="0" smtClean="0"/>
              <a:t>Legislation –</a:t>
            </a:r>
          </a:p>
          <a:p>
            <a:r>
              <a:rPr lang="en-US" dirty="0" smtClean="0"/>
              <a:t>UELMA</a:t>
            </a:r>
          </a:p>
          <a:p>
            <a:r>
              <a:rPr lang="en-US" dirty="0" smtClean="0"/>
              <a:t>State Open Access Laws </a:t>
            </a:r>
          </a:p>
          <a:p>
            <a:r>
              <a:rPr lang="en-US" dirty="0" smtClean="0"/>
              <a:t>NYC </a:t>
            </a:r>
          </a:p>
          <a:p>
            <a:r>
              <a:rPr lang="en-US" dirty="0" smtClean="0"/>
              <a:t>North Carolina</a:t>
            </a:r>
            <a:r>
              <a:rPr lang="en-US" baseline="0" dirty="0" smtClean="0"/>
              <a:t> Law – publicly available v. public domain</a:t>
            </a:r>
            <a:endParaRPr lang="en-US" dirty="0" smtClean="0"/>
          </a:p>
          <a:p>
            <a:endParaRPr lang="en-US" dirty="0"/>
          </a:p>
        </p:txBody>
      </p:sp>
      <p:sp>
        <p:nvSpPr>
          <p:cNvPr id="4" name="Slide Number Placeholder 3"/>
          <p:cNvSpPr>
            <a:spLocks noGrp="1"/>
          </p:cNvSpPr>
          <p:nvPr>
            <p:ph type="sldNum" sz="quarter" idx="10"/>
          </p:nvPr>
        </p:nvSpPr>
        <p:spPr/>
        <p:txBody>
          <a:bodyPr/>
          <a:lstStyle/>
          <a:p>
            <a:fld id="{1127E5DA-F74A-4989-90A0-04586435FDF3}" type="slidenum">
              <a:rPr lang="en-US" smtClean="0"/>
              <a:t>7</a:t>
            </a:fld>
            <a:endParaRPr lang="en-US"/>
          </a:p>
        </p:txBody>
      </p:sp>
    </p:spTree>
    <p:extLst>
      <p:ext uri="{BB962C8B-B14F-4D97-AF65-F5344CB8AC3E}">
        <p14:creationId xmlns:p14="http://schemas.microsoft.com/office/powerpoint/2010/main" val="405335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Projects taking place:</a:t>
            </a:r>
          </a:p>
          <a:p>
            <a:endParaRPr lang="en-US" dirty="0" smtClean="0"/>
          </a:p>
          <a:p>
            <a:r>
              <a:rPr lang="en-US" dirty="0" smtClean="0"/>
              <a:t>CRMS</a:t>
            </a:r>
          </a:p>
          <a:p>
            <a:pPr marL="171450" indent="-171450">
              <a:buFont typeface="Arial" panose="020B0604020202020204" pitchFamily="34" charset="0"/>
              <a:buChar char="•"/>
            </a:pPr>
            <a:r>
              <a:rPr lang="en-US" dirty="0" smtClean="0"/>
              <a:t>UM developed decision tree and guide to determine copyright status of state documents</a:t>
            </a:r>
          </a:p>
          <a:p>
            <a:pPr marL="171450" indent="-171450">
              <a:buFont typeface="Arial" panose="020B0604020202020204" pitchFamily="34" charset="0"/>
              <a:buChar char="•"/>
            </a:pPr>
            <a:r>
              <a:rPr lang="en-US" dirty="0" smtClean="0"/>
              <a:t>Used to open ? </a:t>
            </a:r>
            <a:r>
              <a:rPr lang="en-US" baseline="0" dirty="0" smtClean="0"/>
              <a:t>post-1923 state documents</a:t>
            </a:r>
            <a:r>
              <a:rPr lang="en-US" dirty="0" smtClean="0"/>
              <a:t> to full view in </a:t>
            </a:r>
            <a:r>
              <a:rPr lang="en-US" dirty="0" err="1" smtClean="0"/>
              <a:t>Hathi</a:t>
            </a:r>
            <a:r>
              <a:rPr lang="en-US" dirty="0" smtClean="0"/>
              <a:t> Trust</a:t>
            </a:r>
          </a:p>
          <a:p>
            <a:pPr marL="171450" indent="-171450">
              <a:buFont typeface="Arial" panose="020B0604020202020204" pitchFamily="34" charset="0"/>
              <a:buChar char="•"/>
            </a:pPr>
            <a:r>
              <a:rPr lang="en-US" dirty="0" smtClean="0"/>
              <a:t>Grant/project ends Feb.</a:t>
            </a:r>
            <a:r>
              <a:rPr lang="en-US" baseline="0" dirty="0" smtClean="0"/>
              <a:t> 2016</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r>
              <a:rPr lang="en-US" baseline="0" dirty="0" smtClean="0"/>
              <a:t>Ohio</a:t>
            </a:r>
          </a:p>
          <a:p>
            <a:pPr marL="171450" indent="-171450">
              <a:buFont typeface="Arial" panose="020B0604020202020204" pitchFamily="34" charset="0"/>
              <a:buChar char="•"/>
            </a:pPr>
            <a:r>
              <a:rPr lang="en-US" baseline="0" dirty="0" smtClean="0"/>
              <a:t>Movement under way to clarify copyright for OH state publications</a:t>
            </a:r>
          </a:p>
          <a:p>
            <a:pPr marL="171450" indent="-171450">
              <a:buFont typeface="Arial" panose="020B0604020202020204" pitchFamily="34" charset="0"/>
              <a:buChar char="•"/>
            </a:pPr>
            <a:r>
              <a:rPr lang="en-US" baseline="0" dirty="0" smtClean="0"/>
              <a:t>Possibly use proposed legislation from VA</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127E5DA-F74A-4989-90A0-04586435FDF3}" type="slidenum">
              <a:rPr lang="en-US" smtClean="0"/>
              <a:t>8</a:t>
            </a:fld>
            <a:endParaRPr lang="en-US"/>
          </a:p>
        </p:txBody>
      </p:sp>
    </p:spTree>
    <p:extLst>
      <p:ext uri="{BB962C8B-B14F-4D97-AF65-F5344CB8AC3E}">
        <p14:creationId xmlns:p14="http://schemas.microsoft.com/office/powerpoint/2010/main" val="41252057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27E5DA-F74A-4989-90A0-04586435FDF3}" type="slidenum">
              <a:rPr lang="en-US" smtClean="0"/>
              <a:t>9</a:t>
            </a:fld>
            <a:endParaRPr lang="en-US"/>
          </a:p>
        </p:txBody>
      </p:sp>
    </p:spTree>
    <p:extLst>
      <p:ext uri="{BB962C8B-B14F-4D97-AF65-F5344CB8AC3E}">
        <p14:creationId xmlns:p14="http://schemas.microsoft.com/office/powerpoint/2010/main" val="807240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371610"/>
            <a:ext cx="104648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067094B-4ADB-49E1-95B1-BB03780F7843}" type="datetime1">
              <a:rPr lang="en-US" smtClean="0"/>
              <a:pPr/>
              <a:t>10/19/15</a:t>
            </a:fld>
            <a:endParaRPr lang="en-US"/>
          </a:p>
        </p:txBody>
      </p:sp>
      <p:sp>
        <p:nvSpPr>
          <p:cNvPr id="5" name="Footer Placeholder 4"/>
          <p:cNvSpPr>
            <a:spLocks noGrp="1"/>
          </p:cNvSpPr>
          <p:nvPr>
            <p:ph type="ftr" sz="quarter" idx="11"/>
          </p:nvPr>
        </p:nvSpPr>
        <p:spPr/>
        <p:txBody>
          <a:bodyPr/>
          <a:lstStyle>
            <a:lvl1pPr>
              <a:defRPr sz="1800">
                <a:solidFill>
                  <a:schemeClr val="bg1"/>
                </a:solidFill>
              </a:defRPr>
            </a:lvl1pPr>
          </a:lstStyle>
          <a:p>
            <a:r>
              <a:rPr lang="en-US" dirty="0" smtClean="0"/>
              <a:t>#</a:t>
            </a:r>
            <a:r>
              <a:rPr lang="en-US" b="1" dirty="0" smtClean="0"/>
              <a:t>BPE2015</a:t>
            </a:r>
            <a:endParaRPr lang="en-US" dirty="0"/>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cxnSp>
        <p:nvCxnSpPr>
          <p:cNvPr id="8" name="Straight Connector 7"/>
          <p:cNvCxnSpPr/>
          <p:nvPr/>
        </p:nvCxnSpPr>
        <p:spPr>
          <a:xfrm>
            <a:off x="914400" y="3398520"/>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4955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B3E963-F802-42FF-88D9-C439BE4DEA4D}" type="datetime1">
              <a:rPr lang="en-US" smtClean="0"/>
              <a:pPr/>
              <a:t>10/19/15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3248723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600" y="609600"/>
            <a:ext cx="80264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739866F-626F-467B-B8E5-D6AE55E09D36}" type="datetime1">
              <a:rPr lang="en-US" smtClean="0"/>
              <a:pPr/>
              <a:t>10/19/15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34110425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371610"/>
            <a:ext cx="104648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067094B-4ADB-49E1-95B1-BB03780F7843}" type="datetime1">
              <a:rPr lang="en-US" smtClean="0"/>
              <a:pPr/>
              <a:t>10/19/15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cxnSp>
        <p:nvCxnSpPr>
          <p:cNvPr id="8" name="Straight Connector 7"/>
          <p:cNvCxnSpPr/>
          <p:nvPr/>
        </p:nvCxnSpPr>
        <p:spPr>
          <a:xfrm>
            <a:off x="914400" y="3398520"/>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15689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15124132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2362201"/>
            <a:ext cx="103632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963084" y="4626874"/>
            <a:ext cx="103632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8AEA8D-5521-4A44-8ABE-E1532697F598}" type="datetime1">
              <a:rPr lang="en-US" smtClean="0"/>
              <a:pPr/>
              <a:t>10/19/15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cxnSp>
        <p:nvCxnSpPr>
          <p:cNvPr id="7" name="Straight Connector 6"/>
          <p:cNvCxnSpPr/>
          <p:nvPr/>
        </p:nvCxnSpPr>
        <p:spPr>
          <a:xfrm>
            <a:off x="975360" y="4599432"/>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89687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7587F86-CC2A-42CF-AAA7-6D603B70B15B}" type="datetime1">
              <a:rPr lang="en-US" smtClean="0"/>
              <a:pPr/>
              <a:t>10/19/15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42794433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3984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3984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A8A364F-6C2F-4F81-8AF9-657214D3387A}" type="datetime1">
              <a:rPr lang="en-US" smtClean="0"/>
              <a:pPr/>
              <a:t>10/19/15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6C60FF-D6ED-466A-A29F-FBBBAB3EB913}" type="slidenum">
              <a:rPr lang="en-US" smtClean="0"/>
              <a:pPr/>
              <a:t>‹#›</a:t>
            </a:fld>
            <a:endParaRPr lang="en-US"/>
          </a:p>
        </p:txBody>
      </p:sp>
      <p:cxnSp>
        <p:nvCxnSpPr>
          <p:cNvPr id="11" name="Straight Connector 10"/>
          <p:cNvCxnSpPr/>
          <p:nvPr/>
        </p:nvCxnSpPr>
        <p:spPr>
          <a:xfrm rot="5400000">
            <a:off x="3741949" y="4045691"/>
            <a:ext cx="4709160" cy="106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31502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CD6880-D14D-4CD2-AD63-2B34734E3CDA}" type="datetime1">
              <a:rPr lang="en-US" smtClean="0"/>
              <a:pPr/>
              <a:t>10/19/15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17886465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0749F6-3A06-4B46-A08E-F520ECFF9C3A}" type="datetime1">
              <a:rPr lang="en-US" smtClean="0"/>
              <a:pPr/>
              <a:t>10/19/15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24588046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080"/>
            <a:ext cx="2852928"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962400" y="792080"/>
            <a:ext cx="7620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601" y="2130562"/>
            <a:ext cx="2852928"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F339AD-5043-47E9-A18B-377598BD8854}" type="datetime1">
              <a:rPr lang="en-US" smtClean="0"/>
              <a:pPr/>
              <a:t>10/19/15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C60FF-D6ED-466A-A29F-FBBBAB3EB913}" type="slidenum">
              <a:rPr lang="en-US" smtClean="0"/>
              <a:pPr/>
              <a:t>‹#›</a:t>
            </a:fld>
            <a:endParaRPr lang="en-US"/>
          </a:p>
        </p:txBody>
      </p:sp>
      <p:cxnSp>
        <p:nvCxnSpPr>
          <p:cNvPr id="9" name="Straight Connector 8"/>
          <p:cNvCxnSpPr/>
          <p:nvPr/>
        </p:nvCxnSpPr>
        <p:spPr>
          <a:xfrm rot="5400000">
            <a:off x="912152" y="3579944"/>
            <a:ext cx="557784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6464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lvl1pPr>
              <a:defRPr sz="1600"/>
            </a:lvl1pPr>
          </a:lstStyle>
          <a:p>
            <a:r>
              <a:rPr lang="en-US" dirty="0" smtClean="0"/>
              <a:t>#</a:t>
            </a:r>
            <a:r>
              <a:rPr lang="en-US" b="1" dirty="0" smtClean="0"/>
              <a:t>BPE2015</a:t>
            </a:r>
            <a:endParaRPr lang="en-US" dirty="0" smtClean="0"/>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20645869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792480"/>
            <a:ext cx="2856907"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3811486" y="838202"/>
            <a:ext cx="7872521"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09600" y="2133600"/>
            <a:ext cx="2852928"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E39CD4-1DFD-4993-B5FF-849E725379FE}" type="datetime1">
              <a:rPr lang="en-US" smtClean="0"/>
              <a:pPr/>
              <a:t>10/19/15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982393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B3E963-F802-42FF-88D9-C439BE4DEA4D}" type="datetime1">
              <a:rPr lang="en-US" smtClean="0"/>
              <a:pPr/>
              <a:t>10/19/15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4441675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600" y="609600"/>
            <a:ext cx="80264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739866F-626F-467B-B8E5-D6AE55E09D36}" type="datetime1">
              <a:rPr lang="en-US" smtClean="0"/>
              <a:pPr/>
              <a:t>10/19/15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19645415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371610"/>
            <a:ext cx="104648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067094B-4ADB-49E1-95B1-BB03780F7843}" type="datetime1">
              <a:rPr lang="en-US" smtClean="0"/>
              <a:pPr/>
              <a:t>10/19/15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cxnSp>
        <p:nvCxnSpPr>
          <p:cNvPr id="8" name="Straight Connector 7"/>
          <p:cNvCxnSpPr/>
          <p:nvPr/>
        </p:nvCxnSpPr>
        <p:spPr>
          <a:xfrm>
            <a:off x="914400" y="3398520"/>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47144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18140793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2362201"/>
            <a:ext cx="103632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963084" y="4626874"/>
            <a:ext cx="103632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8AEA8D-5521-4A44-8ABE-E1532697F598}" type="datetime1">
              <a:rPr lang="en-US" smtClean="0"/>
              <a:pPr/>
              <a:t>10/19/15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cxnSp>
        <p:nvCxnSpPr>
          <p:cNvPr id="7" name="Straight Connector 6"/>
          <p:cNvCxnSpPr/>
          <p:nvPr/>
        </p:nvCxnSpPr>
        <p:spPr>
          <a:xfrm>
            <a:off x="975360" y="4599432"/>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26347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7587F86-CC2A-42CF-AAA7-6D603B70B15B}" type="datetime1">
              <a:rPr lang="en-US" smtClean="0"/>
              <a:pPr/>
              <a:t>10/19/15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21772520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3984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3984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A8A364F-6C2F-4F81-8AF9-657214D3387A}" type="datetime1">
              <a:rPr lang="en-US" smtClean="0"/>
              <a:pPr/>
              <a:t>10/19/15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6C60FF-D6ED-466A-A29F-FBBBAB3EB913}" type="slidenum">
              <a:rPr lang="en-US" smtClean="0"/>
              <a:pPr/>
              <a:t>‹#›</a:t>
            </a:fld>
            <a:endParaRPr lang="en-US"/>
          </a:p>
        </p:txBody>
      </p:sp>
      <p:cxnSp>
        <p:nvCxnSpPr>
          <p:cNvPr id="11" name="Straight Connector 10"/>
          <p:cNvCxnSpPr/>
          <p:nvPr/>
        </p:nvCxnSpPr>
        <p:spPr>
          <a:xfrm rot="5400000">
            <a:off x="3741949" y="4045691"/>
            <a:ext cx="4709160" cy="106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3909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CD6880-D14D-4CD2-AD63-2B34734E3CDA}" type="datetime1">
              <a:rPr lang="en-US" smtClean="0"/>
              <a:pPr/>
              <a:t>10/19/15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36877093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0749F6-3A06-4B46-A08E-F520ECFF9C3A}" type="datetime1">
              <a:rPr lang="en-US" smtClean="0"/>
              <a:pPr/>
              <a:t>10/19/15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961406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2362201"/>
            <a:ext cx="103632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963084" y="4626874"/>
            <a:ext cx="103632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8AEA8D-5521-4A44-8ABE-E1532697F598}" type="datetime1">
              <a:rPr lang="en-US" smtClean="0"/>
              <a:pPr/>
              <a:t>10/19/15</a:t>
            </a:fld>
            <a:endParaRPr lang="en-US"/>
          </a:p>
        </p:txBody>
      </p:sp>
      <p:sp>
        <p:nvSpPr>
          <p:cNvPr id="5" name="Footer Placeholder 4"/>
          <p:cNvSpPr>
            <a:spLocks noGrp="1"/>
          </p:cNvSpPr>
          <p:nvPr>
            <p:ph type="ftr" sz="quarter" idx="11"/>
          </p:nvPr>
        </p:nvSpPr>
        <p:spPr/>
        <p:txBody>
          <a:bodyPr/>
          <a:lstStyle>
            <a:lvl1pPr>
              <a:defRPr sz="1600"/>
            </a:lvl1pPr>
          </a:lstStyle>
          <a:p>
            <a:r>
              <a:rPr lang="en-US" dirty="0" smtClean="0"/>
              <a:t>#</a:t>
            </a:r>
            <a:r>
              <a:rPr lang="en-US" b="1" dirty="0" smtClean="0"/>
              <a:t>BPE2015</a:t>
            </a:r>
            <a:endParaRPr lang="en-US" dirty="0" smtClean="0"/>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cxnSp>
        <p:nvCxnSpPr>
          <p:cNvPr id="7" name="Straight Connector 6"/>
          <p:cNvCxnSpPr/>
          <p:nvPr/>
        </p:nvCxnSpPr>
        <p:spPr>
          <a:xfrm>
            <a:off x="975360" y="4599432"/>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7820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080"/>
            <a:ext cx="2852928"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962400" y="792080"/>
            <a:ext cx="7620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601" y="2130562"/>
            <a:ext cx="2852928"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F339AD-5043-47E9-A18B-377598BD8854}" type="datetime1">
              <a:rPr lang="en-US" smtClean="0"/>
              <a:pPr/>
              <a:t>10/19/15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C60FF-D6ED-466A-A29F-FBBBAB3EB913}" type="slidenum">
              <a:rPr lang="en-US" smtClean="0"/>
              <a:pPr/>
              <a:t>‹#›</a:t>
            </a:fld>
            <a:endParaRPr lang="en-US"/>
          </a:p>
        </p:txBody>
      </p:sp>
      <p:cxnSp>
        <p:nvCxnSpPr>
          <p:cNvPr id="9" name="Straight Connector 8"/>
          <p:cNvCxnSpPr/>
          <p:nvPr/>
        </p:nvCxnSpPr>
        <p:spPr>
          <a:xfrm rot="5400000">
            <a:off x="912152" y="3579944"/>
            <a:ext cx="557784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09193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792480"/>
            <a:ext cx="2856907"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3811486" y="838202"/>
            <a:ext cx="7872521"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09600" y="2133600"/>
            <a:ext cx="2852928"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E39CD4-1DFD-4993-B5FF-849E725379FE}" type="datetime1">
              <a:rPr lang="en-US" smtClean="0"/>
              <a:pPr/>
              <a:t>10/19/15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7735327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B3E963-F802-42FF-88D9-C439BE4DEA4D}" type="datetime1">
              <a:rPr lang="en-US" smtClean="0"/>
              <a:pPr/>
              <a:t>10/19/15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2865572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600" y="609600"/>
            <a:ext cx="80264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739866F-626F-467B-B8E5-D6AE55E09D36}" type="datetime1">
              <a:rPr lang="en-US" smtClean="0"/>
              <a:pPr/>
              <a:t>10/19/15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3166832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7587F86-CC2A-42CF-AAA7-6D603B70B15B}" type="datetime1">
              <a:rPr lang="en-US" smtClean="0"/>
              <a:pPr/>
              <a:t>10/19/15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3291030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3984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3984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A8A364F-6C2F-4F81-8AF9-657214D3387A}" type="datetime1">
              <a:rPr lang="en-US" smtClean="0"/>
              <a:pPr/>
              <a:t>10/19/15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6C60FF-D6ED-466A-A29F-FBBBAB3EB913}" type="slidenum">
              <a:rPr lang="en-US" smtClean="0"/>
              <a:pPr/>
              <a:t>‹#›</a:t>
            </a:fld>
            <a:endParaRPr lang="en-US"/>
          </a:p>
        </p:txBody>
      </p:sp>
      <p:cxnSp>
        <p:nvCxnSpPr>
          <p:cNvPr id="11" name="Straight Connector 10"/>
          <p:cNvCxnSpPr/>
          <p:nvPr/>
        </p:nvCxnSpPr>
        <p:spPr>
          <a:xfrm rot="5400000">
            <a:off x="3741949" y="4045691"/>
            <a:ext cx="4709160" cy="106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8137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DBCD6880-D14D-4CD2-AD63-2B34734E3CDA}" type="datetime1">
              <a:rPr lang="en-US" smtClean="0"/>
              <a:pPr/>
              <a:t>10/19/15</a:t>
            </a:fld>
            <a:endParaRPr lang="en-US"/>
          </a:p>
        </p:txBody>
      </p:sp>
      <p:sp>
        <p:nvSpPr>
          <p:cNvPr id="4" name="Footer Placeholder 3"/>
          <p:cNvSpPr>
            <a:spLocks noGrp="1"/>
          </p:cNvSpPr>
          <p:nvPr>
            <p:ph type="ftr" sz="quarter" idx="11"/>
          </p:nvPr>
        </p:nvSpPr>
        <p:spPr/>
        <p:txBody>
          <a:bodyPr/>
          <a:lstStyle>
            <a:lvl1pPr>
              <a:defRPr sz="1600"/>
            </a:lvl1pPr>
          </a:lstStyle>
          <a:p>
            <a:r>
              <a:rPr lang="en-US" dirty="0" smtClean="0"/>
              <a:t>#</a:t>
            </a:r>
            <a:r>
              <a:rPr lang="en-US" b="1" dirty="0" smtClean="0"/>
              <a:t>BPE2015</a:t>
            </a:r>
            <a:endParaRPr lang="en-US" dirty="0" smtClean="0"/>
          </a:p>
        </p:txBody>
      </p:sp>
      <p:sp>
        <p:nvSpPr>
          <p:cNvPr id="5" name="Slide Number Placeholder 4"/>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4120814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0749F6-3A06-4B46-A08E-F520ECFF9C3A}" type="datetime1">
              <a:rPr lang="en-US" smtClean="0"/>
              <a:pPr/>
              <a:t>10/19/15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2357699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080"/>
            <a:ext cx="2852928"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962400" y="792080"/>
            <a:ext cx="7620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601" y="2130562"/>
            <a:ext cx="2852928"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F339AD-5043-47E9-A18B-377598BD8854}" type="datetime1">
              <a:rPr lang="en-US" smtClean="0"/>
              <a:pPr/>
              <a:t>10/19/15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C60FF-D6ED-466A-A29F-FBBBAB3EB913}" type="slidenum">
              <a:rPr lang="en-US" smtClean="0"/>
              <a:pPr/>
              <a:t>‹#›</a:t>
            </a:fld>
            <a:endParaRPr lang="en-US"/>
          </a:p>
        </p:txBody>
      </p:sp>
      <p:cxnSp>
        <p:nvCxnSpPr>
          <p:cNvPr id="9" name="Straight Connector 8"/>
          <p:cNvCxnSpPr/>
          <p:nvPr/>
        </p:nvCxnSpPr>
        <p:spPr>
          <a:xfrm rot="5400000">
            <a:off x="912152" y="3579944"/>
            <a:ext cx="557784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2998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792480"/>
            <a:ext cx="2856907"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3811486" y="838202"/>
            <a:ext cx="7872521"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09600" y="2133600"/>
            <a:ext cx="2852928"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E39CD4-1DFD-4993-B5FF-849E725379FE}" type="datetime1">
              <a:rPr lang="en-US" smtClean="0"/>
              <a:pPr/>
              <a:t>10/19/15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C60FF-D6ED-466A-A29F-FBBBAB3EB913}" type="slidenum">
              <a:rPr lang="en-US" smtClean="0"/>
              <a:pPr/>
              <a:t>‹#›</a:t>
            </a:fld>
            <a:endParaRPr lang="en-US"/>
          </a:p>
        </p:txBody>
      </p:sp>
    </p:spTree>
    <p:extLst>
      <p:ext uri="{BB962C8B-B14F-4D97-AF65-F5344CB8AC3E}">
        <p14:creationId xmlns:p14="http://schemas.microsoft.com/office/powerpoint/2010/main" val="116559233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0" name="Rectangle 9"/>
          <p:cNvSpPr/>
          <p:nvPr/>
        </p:nvSpPr>
        <p:spPr>
          <a:xfrm>
            <a:off x="0" y="220786"/>
            <a:ext cx="12192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Title Placeholder 1"/>
          <p:cNvSpPr>
            <a:spLocks noGrp="1"/>
          </p:cNvSpPr>
          <p:nvPr>
            <p:ph type="title"/>
          </p:nvPr>
        </p:nvSpPr>
        <p:spPr>
          <a:xfrm>
            <a:off x="609600" y="533400"/>
            <a:ext cx="109728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0"/>
            <a:ext cx="109728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12192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4" name="Date Placeholder 3"/>
          <p:cNvSpPr>
            <a:spLocks noGrp="1"/>
          </p:cNvSpPr>
          <p:nvPr>
            <p:ph type="dt" sz="half" idx="2"/>
          </p:nvPr>
        </p:nvSpPr>
        <p:spPr>
          <a:xfrm>
            <a:off x="609600" y="18288"/>
            <a:ext cx="3860800" cy="329184"/>
          </a:xfrm>
          <a:prstGeom prst="rect">
            <a:avLst/>
          </a:prstGeom>
        </p:spPr>
        <p:txBody>
          <a:bodyPr vert="horz" lIns="91440" tIns="45720" rIns="91440" bIns="45720" rtlCol="0" anchor="ctr"/>
          <a:lstStyle>
            <a:lvl1pPr algn="l">
              <a:defRPr sz="1200">
                <a:solidFill>
                  <a:srgbClr val="FFFFFF"/>
                </a:solidFill>
              </a:defRPr>
            </a:lvl1pPr>
          </a:lstStyle>
          <a:p>
            <a:fld id="{365C9DEA-57AA-4B24-90C4-6B94BD9A5057}" type="datetime1">
              <a:rPr lang="en-US" smtClean="0"/>
              <a:pPr/>
              <a:t>10/19/15</a:t>
            </a:fld>
            <a:endParaRPr lang="en-US"/>
          </a:p>
        </p:txBody>
      </p:sp>
      <p:sp>
        <p:nvSpPr>
          <p:cNvPr id="5" name="Footer Placeholder 4"/>
          <p:cNvSpPr>
            <a:spLocks noGrp="1"/>
          </p:cNvSpPr>
          <p:nvPr>
            <p:ph type="ftr" sz="quarter" idx="3"/>
          </p:nvPr>
        </p:nvSpPr>
        <p:spPr>
          <a:xfrm>
            <a:off x="4572000" y="18288"/>
            <a:ext cx="54864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10160000" y="18288"/>
            <a:ext cx="1422400" cy="329184"/>
          </a:xfrm>
          <a:prstGeom prst="rect">
            <a:avLst/>
          </a:prstGeom>
        </p:spPr>
        <p:txBody>
          <a:bodyPr vert="horz" lIns="91440" tIns="45720" rIns="91440" bIns="45720" rtlCol="0" anchor="ctr"/>
          <a:lstStyle>
            <a:lvl1pPr algn="l">
              <a:defRPr sz="1400" b="1">
                <a:solidFill>
                  <a:srgbClr val="FFFFFF"/>
                </a:solidFill>
              </a:defRPr>
            </a:lvl1pPr>
          </a:lstStyle>
          <a:p>
            <a:fld id="{E76C60FF-D6ED-466A-A29F-FBBBAB3EB913}" type="slidenum">
              <a:rPr lang="en-US" smtClean="0"/>
              <a:pPr/>
              <a:t>‹#›</a:t>
            </a:fld>
            <a:endParaRPr lang="en-US"/>
          </a:p>
        </p:txBody>
      </p:sp>
    </p:spTree>
    <p:extLst>
      <p:ext uri="{BB962C8B-B14F-4D97-AF65-F5344CB8AC3E}">
        <p14:creationId xmlns:p14="http://schemas.microsoft.com/office/powerpoint/2010/main" val="22368302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0" name="Rectangle 9"/>
          <p:cNvSpPr/>
          <p:nvPr/>
        </p:nvSpPr>
        <p:spPr>
          <a:xfrm>
            <a:off x="0" y="220786"/>
            <a:ext cx="12192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Title Placeholder 1"/>
          <p:cNvSpPr>
            <a:spLocks noGrp="1"/>
          </p:cNvSpPr>
          <p:nvPr>
            <p:ph type="title"/>
          </p:nvPr>
        </p:nvSpPr>
        <p:spPr>
          <a:xfrm>
            <a:off x="609600" y="533400"/>
            <a:ext cx="109728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0"/>
            <a:ext cx="109728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12192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4" name="Date Placeholder 3"/>
          <p:cNvSpPr>
            <a:spLocks noGrp="1"/>
          </p:cNvSpPr>
          <p:nvPr>
            <p:ph type="dt" sz="half" idx="2"/>
          </p:nvPr>
        </p:nvSpPr>
        <p:spPr>
          <a:xfrm>
            <a:off x="609600" y="18288"/>
            <a:ext cx="3860800" cy="329184"/>
          </a:xfrm>
          <a:prstGeom prst="rect">
            <a:avLst/>
          </a:prstGeom>
        </p:spPr>
        <p:txBody>
          <a:bodyPr vert="horz" lIns="91440" tIns="45720" rIns="91440" bIns="45720" rtlCol="0" anchor="ctr"/>
          <a:lstStyle>
            <a:lvl1pPr algn="l">
              <a:defRPr sz="1200">
                <a:solidFill>
                  <a:srgbClr val="FFFFFF"/>
                </a:solidFill>
              </a:defRPr>
            </a:lvl1pPr>
          </a:lstStyle>
          <a:p>
            <a:fld id="{365C9DEA-57AA-4B24-90C4-6B94BD9A5057}" type="datetime1">
              <a:rPr lang="en-US" smtClean="0"/>
              <a:pPr/>
              <a:t>10/19/15</a:t>
            </a:fld>
            <a:endParaRPr lang="en-US"/>
          </a:p>
        </p:txBody>
      </p:sp>
      <p:sp>
        <p:nvSpPr>
          <p:cNvPr id="5" name="Footer Placeholder 4"/>
          <p:cNvSpPr>
            <a:spLocks noGrp="1"/>
          </p:cNvSpPr>
          <p:nvPr>
            <p:ph type="ftr" sz="quarter" idx="3"/>
          </p:nvPr>
        </p:nvSpPr>
        <p:spPr>
          <a:xfrm>
            <a:off x="4572000" y="18288"/>
            <a:ext cx="54864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10160000" y="18288"/>
            <a:ext cx="1422400" cy="329184"/>
          </a:xfrm>
          <a:prstGeom prst="rect">
            <a:avLst/>
          </a:prstGeom>
        </p:spPr>
        <p:txBody>
          <a:bodyPr vert="horz" lIns="91440" tIns="45720" rIns="91440" bIns="45720" rtlCol="0" anchor="ctr"/>
          <a:lstStyle>
            <a:lvl1pPr algn="l">
              <a:defRPr sz="1400" b="1">
                <a:solidFill>
                  <a:srgbClr val="FFFFFF"/>
                </a:solidFill>
              </a:defRPr>
            </a:lvl1pPr>
          </a:lstStyle>
          <a:p>
            <a:fld id="{E76C60FF-D6ED-466A-A29F-FBBBAB3EB913}" type="slidenum">
              <a:rPr lang="en-US" smtClean="0"/>
              <a:pPr/>
              <a:t>‹#›</a:t>
            </a:fld>
            <a:endParaRPr lang="en-US"/>
          </a:p>
        </p:txBody>
      </p:sp>
    </p:spTree>
    <p:extLst>
      <p:ext uri="{BB962C8B-B14F-4D97-AF65-F5344CB8AC3E}">
        <p14:creationId xmlns:p14="http://schemas.microsoft.com/office/powerpoint/2010/main" val="272436327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0" name="Rectangle 9"/>
          <p:cNvSpPr/>
          <p:nvPr/>
        </p:nvSpPr>
        <p:spPr>
          <a:xfrm>
            <a:off x="0" y="220786"/>
            <a:ext cx="12192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Title Placeholder 1"/>
          <p:cNvSpPr>
            <a:spLocks noGrp="1"/>
          </p:cNvSpPr>
          <p:nvPr>
            <p:ph type="title"/>
          </p:nvPr>
        </p:nvSpPr>
        <p:spPr>
          <a:xfrm>
            <a:off x="609600" y="533400"/>
            <a:ext cx="109728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0"/>
            <a:ext cx="109728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12192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4" name="Date Placeholder 3"/>
          <p:cNvSpPr>
            <a:spLocks noGrp="1"/>
          </p:cNvSpPr>
          <p:nvPr>
            <p:ph type="dt" sz="half" idx="2"/>
          </p:nvPr>
        </p:nvSpPr>
        <p:spPr>
          <a:xfrm>
            <a:off x="609600" y="18288"/>
            <a:ext cx="3860800" cy="329184"/>
          </a:xfrm>
          <a:prstGeom prst="rect">
            <a:avLst/>
          </a:prstGeom>
        </p:spPr>
        <p:txBody>
          <a:bodyPr vert="horz" lIns="91440" tIns="45720" rIns="91440" bIns="45720" rtlCol="0" anchor="ctr"/>
          <a:lstStyle>
            <a:lvl1pPr algn="l">
              <a:defRPr sz="1200">
                <a:solidFill>
                  <a:srgbClr val="FFFFFF"/>
                </a:solidFill>
              </a:defRPr>
            </a:lvl1pPr>
          </a:lstStyle>
          <a:p>
            <a:fld id="{365C9DEA-57AA-4B24-90C4-6B94BD9A5057}" type="datetime1">
              <a:rPr lang="en-US" smtClean="0"/>
              <a:pPr/>
              <a:t>10/19/15</a:t>
            </a:fld>
            <a:endParaRPr lang="en-US"/>
          </a:p>
        </p:txBody>
      </p:sp>
      <p:sp>
        <p:nvSpPr>
          <p:cNvPr id="5" name="Footer Placeholder 4"/>
          <p:cNvSpPr>
            <a:spLocks noGrp="1"/>
          </p:cNvSpPr>
          <p:nvPr>
            <p:ph type="ftr" sz="quarter" idx="3"/>
          </p:nvPr>
        </p:nvSpPr>
        <p:spPr>
          <a:xfrm>
            <a:off x="4572000" y="18288"/>
            <a:ext cx="54864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10160000" y="18288"/>
            <a:ext cx="1422400" cy="329184"/>
          </a:xfrm>
          <a:prstGeom prst="rect">
            <a:avLst/>
          </a:prstGeom>
        </p:spPr>
        <p:txBody>
          <a:bodyPr vert="horz" lIns="91440" tIns="45720" rIns="91440" bIns="45720" rtlCol="0" anchor="ctr"/>
          <a:lstStyle>
            <a:lvl1pPr algn="l">
              <a:defRPr sz="1400" b="1">
                <a:solidFill>
                  <a:srgbClr val="FFFFFF"/>
                </a:solidFill>
              </a:defRPr>
            </a:lvl1pPr>
          </a:lstStyle>
          <a:p>
            <a:fld id="{E76C60FF-D6ED-466A-A29F-FBBBAB3EB913}" type="slidenum">
              <a:rPr lang="en-US" smtClean="0"/>
              <a:pPr/>
              <a:t>‹#›</a:t>
            </a:fld>
            <a:endParaRPr lang="en-US"/>
          </a:p>
        </p:txBody>
      </p:sp>
    </p:spTree>
    <p:extLst>
      <p:ext uri="{BB962C8B-B14F-4D97-AF65-F5344CB8AC3E}">
        <p14:creationId xmlns:p14="http://schemas.microsoft.com/office/powerpoint/2010/main" val="181127513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1" Type="http://schemas.openxmlformats.org/officeDocument/2006/relationships/slideLayout" Target="../slideLayouts/slideLayout2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2.xml"/><Relationship Id="rId3" Type="http://schemas.openxmlformats.org/officeDocument/2006/relationships/hyperlink" Target="http://dash.harvard.edu/copyright/"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hyperlink" Target="http://stategov.freegovinfo.info/" TargetMode="External"/><Relationship Id="rId4" Type="http://schemas.openxmlformats.org/officeDocument/2006/relationships/hyperlink" Target="http://dash.harvard.edu/copyright/" TargetMode="External"/><Relationship Id="rId5" Type="http://schemas.openxmlformats.org/officeDocument/2006/relationships/image" Target="../media/image20.png"/><Relationship Id="rId6" Type="http://schemas.openxmlformats.org/officeDocument/2006/relationships/image" Target="../media/image21.png"/><Relationship Id="rId1" Type="http://schemas.openxmlformats.org/officeDocument/2006/relationships/slideLayout" Target="../slideLayouts/slideLayout24.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hyperlink" Target="http://stategov.freegovinfo.info/"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gif"/><Relationship Id="rId1" Type="http://schemas.openxmlformats.org/officeDocument/2006/relationships/slideLayout" Target="../slideLayouts/slideLayout2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xml"/><Relationship Id="rId3"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xml"/><Relationship Id="rId3" Type="http://schemas.openxmlformats.org/officeDocument/2006/relationships/hyperlink" Target="https://public.resource.org/abou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jpg"/><Relationship Id="rId5" Type="http://schemas.openxmlformats.org/officeDocument/2006/relationships/image" Target="../media/image13.jpg"/><Relationship Id="rId1" Type="http://schemas.openxmlformats.org/officeDocument/2006/relationships/slideLayout" Target="../slideLayouts/slideLayout2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5608" y="307780"/>
            <a:ext cx="8305800" cy="3070225"/>
          </a:xfrm>
        </p:spPr>
        <p:txBody>
          <a:bodyPr>
            <a:normAutofit fontScale="90000"/>
          </a:bodyPr>
          <a:lstStyle/>
          <a:p>
            <a:r>
              <a:rPr lang="en-US" dirty="0" smtClean="0"/>
              <a:t>State Government Information </a:t>
            </a:r>
            <a:br>
              <a:rPr lang="en-US" dirty="0" smtClean="0"/>
            </a:br>
            <a:r>
              <a:rPr lang="en-US" dirty="0" smtClean="0"/>
              <a:t>and the Copyright Conundrum</a:t>
            </a:r>
            <a:endParaRPr lang="en-US" dirty="0"/>
          </a:p>
        </p:txBody>
      </p:sp>
      <p:sp>
        <p:nvSpPr>
          <p:cNvPr id="3" name="Subtitle 2"/>
          <p:cNvSpPr>
            <a:spLocks noGrp="1"/>
          </p:cNvSpPr>
          <p:nvPr>
            <p:ph type="subTitle" idx="1"/>
          </p:nvPr>
        </p:nvSpPr>
        <p:spPr>
          <a:xfrm>
            <a:off x="625608" y="3592499"/>
            <a:ext cx="6096000" cy="1600200"/>
          </a:xfrm>
        </p:spPr>
        <p:txBody>
          <a:bodyPr>
            <a:normAutofit fontScale="62500" lnSpcReduction="20000"/>
          </a:bodyPr>
          <a:lstStyle/>
          <a:p>
            <a:r>
              <a:rPr lang="en-US" sz="5100" dirty="0" smtClean="0"/>
              <a:t>An FSGI status update</a:t>
            </a:r>
          </a:p>
          <a:p>
            <a:endParaRPr lang="en-US" sz="3300" dirty="0" smtClean="0"/>
          </a:p>
          <a:p>
            <a:r>
              <a:rPr lang="en-US" dirty="0" smtClean="0"/>
              <a:t>October 19, 2015</a:t>
            </a:r>
            <a:endParaRPr lang="en-US" dirty="0"/>
          </a:p>
          <a:p>
            <a:r>
              <a:rPr lang="en-US" dirty="0" smtClean="0"/>
              <a:t>Best Practice Exchange</a:t>
            </a:r>
            <a:endParaRPr lang="en-US" dirty="0"/>
          </a:p>
          <a:p>
            <a:r>
              <a:rPr lang="en-US" dirty="0" smtClean="0"/>
              <a:t>Harrisburg, Pennsylvania</a:t>
            </a:r>
            <a:endParaRPr lang="en-US" dirty="0"/>
          </a:p>
        </p:txBody>
      </p:sp>
      <p:sp>
        <p:nvSpPr>
          <p:cNvPr id="4" name="Date Placeholder 3"/>
          <p:cNvSpPr>
            <a:spLocks noGrp="1"/>
          </p:cNvSpPr>
          <p:nvPr>
            <p:ph type="dt" sz="half" idx="10"/>
          </p:nvPr>
        </p:nvSpPr>
        <p:spPr/>
        <p:txBody>
          <a:bodyPr/>
          <a:lstStyle/>
          <a:p>
            <a:fld id="{33378C31-9917-4585-BDDF-AAD2F58BAA7A}" type="datetime1">
              <a:rPr lang="en-US" smtClean="0"/>
              <a:pPr/>
              <a:t>10/19/15</a:t>
            </a:fld>
            <a:endParaRPr lang="en-US"/>
          </a:p>
        </p:txBody>
      </p:sp>
      <p:sp>
        <p:nvSpPr>
          <p:cNvPr id="5" name="Slide Number Placeholder 4"/>
          <p:cNvSpPr>
            <a:spLocks noGrp="1"/>
          </p:cNvSpPr>
          <p:nvPr>
            <p:ph type="sldNum" sz="quarter" idx="12"/>
          </p:nvPr>
        </p:nvSpPr>
        <p:spPr/>
        <p:txBody>
          <a:bodyPr/>
          <a:lstStyle/>
          <a:p>
            <a:fld id="{E76C60FF-D6ED-466A-A29F-FBBBAB3EB913}" type="slidenum">
              <a:rPr lang="en-US" smtClean="0"/>
              <a:pPr/>
              <a:t>1</a:t>
            </a:fld>
            <a:endParaRPr lang="en-US"/>
          </a:p>
        </p:txBody>
      </p:sp>
      <p:sp>
        <p:nvSpPr>
          <p:cNvPr id="6" name="Footer Placeholder 5"/>
          <p:cNvSpPr>
            <a:spLocks noGrp="1"/>
          </p:cNvSpPr>
          <p:nvPr>
            <p:ph type="ftr" sz="quarter" idx="11"/>
          </p:nvPr>
        </p:nvSpPr>
        <p:spPr/>
        <p:txBody>
          <a:bodyPr/>
          <a:lstStyle/>
          <a:p>
            <a:r>
              <a:rPr lang="en-US" dirty="0"/>
              <a:t>#</a:t>
            </a:r>
            <a:r>
              <a:rPr lang="en-US" b="1" dirty="0" smtClean="0"/>
              <a:t>BPE2015</a:t>
            </a:r>
            <a:endParaRPr lang="en-US" dirty="0"/>
          </a:p>
        </p:txBody>
      </p:sp>
      <p:pic>
        <p:nvPicPr>
          <p:cNvPr id="8" name="Picture 7" descr="Screen Shot 2014-04-30 at 10.19.38 AM.png"/>
          <p:cNvPicPr>
            <a:picLocks noChangeAspect="1"/>
          </p:cNvPicPr>
          <p:nvPr/>
        </p:nvPicPr>
        <p:blipFill rotWithShape="1">
          <a:blip r:embed="rId3">
            <a:extLst>
              <a:ext uri="{28A0092B-C50C-407E-A947-70E740481C1C}">
                <a14:useLocalDpi xmlns:a14="http://schemas.microsoft.com/office/drawing/2010/main" val="0"/>
              </a:ext>
            </a:extLst>
          </a:blip>
          <a:srcRect l="4030" t="8914" r="4281"/>
          <a:stretch/>
        </p:blipFill>
        <p:spPr>
          <a:xfrm>
            <a:off x="8991609" y="5715010"/>
            <a:ext cx="1044023" cy="381001"/>
          </a:xfrm>
          <a:prstGeom prst="rect">
            <a:avLst/>
          </a:prstGeom>
        </p:spPr>
      </p:pic>
      <p:sp>
        <p:nvSpPr>
          <p:cNvPr id="9" name="TextBox 8"/>
          <p:cNvSpPr txBox="1"/>
          <p:nvPr/>
        </p:nvSpPr>
        <p:spPr>
          <a:xfrm>
            <a:off x="5791200" y="6096006"/>
            <a:ext cx="4724400" cy="507831"/>
          </a:xfrm>
          <a:prstGeom prst="rect">
            <a:avLst/>
          </a:prstGeom>
          <a:noFill/>
        </p:spPr>
        <p:txBody>
          <a:bodyPr wrap="square" rtlCol="0">
            <a:spAutoFit/>
          </a:bodyPr>
          <a:lstStyle/>
          <a:p>
            <a:pPr algn="r"/>
            <a:r>
              <a:rPr lang="en-US" sz="900" dirty="0">
                <a:solidFill>
                  <a:srgbClr val="292934"/>
                </a:solidFill>
              </a:rPr>
              <a:t>State Government Information and the Copyright Conundrum </a:t>
            </a:r>
          </a:p>
          <a:p>
            <a:pPr algn="r"/>
            <a:r>
              <a:rPr lang="en-US" sz="900" dirty="0">
                <a:solidFill>
                  <a:srgbClr val="292934"/>
                </a:solidFill>
              </a:rPr>
              <a:t>by Bartlett, </a:t>
            </a:r>
            <a:r>
              <a:rPr lang="en-US" sz="900" dirty="0" smtClean="0">
                <a:solidFill>
                  <a:srgbClr val="292934"/>
                </a:solidFill>
              </a:rPr>
              <a:t>Bernadette ;</a:t>
            </a:r>
            <a:r>
              <a:rPr lang="en-US" sz="900" dirty="0" err="1" smtClean="0">
                <a:solidFill>
                  <a:srgbClr val="292934"/>
                </a:solidFill>
              </a:rPr>
              <a:t>Courney,Kyle</a:t>
            </a:r>
            <a:r>
              <a:rPr lang="en-US" sz="900" dirty="0" smtClean="0">
                <a:solidFill>
                  <a:srgbClr val="292934"/>
                </a:solidFill>
              </a:rPr>
              <a:t> K.; </a:t>
            </a:r>
            <a:r>
              <a:rPr lang="en-US" sz="900" dirty="0">
                <a:solidFill>
                  <a:srgbClr val="292934"/>
                </a:solidFill>
              </a:rPr>
              <a:t>Kasianovitz, Kris is licensed under a </a:t>
            </a:r>
          </a:p>
          <a:p>
            <a:pPr algn="r"/>
            <a:r>
              <a:rPr lang="en-US" sz="900" dirty="0">
                <a:solidFill>
                  <a:srgbClr val="292934"/>
                </a:solidFill>
              </a:rPr>
              <a:t>Creative Commons Attribution-NonCommercial 4.0 International License.</a:t>
            </a:r>
          </a:p>
        </p:txBody>
      </p:sp>
      <p:sp>
        <p:nvSpPr>
          <p:cNvPr id="10" name="TextBox 9"/>
          <p:cNvSpPr txBox="1"/>
          <p:nvPr/>
        </p:nvSpPr>
        <p:spPr>
          <a:xfrm>
            <a:off x="7001934" y="4207933"/>
            <a:ext cx="184666" cy="369332"/>
          </a:xfrm>
          <a:prstGeom prst="rect">
            <a:avLst/>
          </a:prstGeom>
          <a:noFill/>
        </p:spPr>
        <p:txBody>
          <a:bodyPr wrap="none" rtlCol="0">
            <a:spAutoFit/>
          </a:bodyPr>
          <a:lstStyle/>
          <a:p>
            <a:endParaRPr lang="en-US" dirty="0">
              <a:solidFill>
                <a:srgbClr val="292934"/>
              </a:solidFill>
            </a:endParaRPr>
          </a:p>
        </p:txBody>
      </p:sp>
    </p:spTree>
    <p:extLst>
      <p:ext uri="{BB962C8B-B14F-4D97-AF65-F5344CB8AC3E}">
        <p14:creationId xmlns:p14="http://schemas.microsoft.com/office/powerpoint/2010/main" val="1690473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Interesting unique works of state government</a:t>
            </a:r>
            <a:endParaRPr lang="en-US" dirty="0"/>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r>
              <a:rPr lang="en-US" sz="1600" dirty="0" smtClean="0"/>
              <a:t>#BPE2015</a:t>
            </a:r>
            <a:endParaRPr lang="en-US" sz="1600" dirty="0"/>
          </a:p>
        </p:txBody>
      </p:sp>
      <p:sp>
        <p:nvSpPr>
          <p:cNvPr id="6" name="Slide Number Placeholder 5"/>
          <p:cNvSpPr>
            <a:spLocks noGrp="1"/>
          </p:cNvSpPr>
          <p:nvPr>
            <p:ph type="sldNum" sz="quarter" idx="12"/>
          </p:nvPr>
        </p:nvSpPr>
        <p:spPr/>
        <p:txBody>
          <a:bodyPr/>
          <a:lstStyle/>
          <a:p>
            <a:fld id="{E76C60FF-D6ED-466A-A29F-FBBBAB3EB913}" type="slidenum">
              <a:rPr lang="en-US" smtClean="0"/>
              <a:pPr/>
              <a:t>10</a:t>
            </a:fld>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386" y="1602928"/>
            <a:ext cx="6567121" cy="4920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02074" y="1602928"/>
            <a:ext cx="3733433" cy="50910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371" y="1369499"/>
            <a:ext cx="6153150" cy="532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9950" y="1369499"/>
            <a:ext cx="4075557" cy="50981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41650" y="1396409"/>
            <a:ext cx="6315075"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3148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250"/>
                                  </p:stCondLst>
                                  <p:childTnLst>
                                    <p:set>
                                      <p:cBhvr>
                                        <p:cTn id="6" dur="1" fill="hold">
                                          <p:stCondLst>
                                            <p:cond delay="1999"/>
                                          </p:stCondLst>
                                        </p:cTn>
                                        <p:tgtEl>
                                          <p:spTgt spid="10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1999"/>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1999"/>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Factors in addressing the scoring</a:t>
            </a:r>
            <a:endParaRPr lang="en-US" dirty="0"/>
          </a:p>
        </p:txBody>
      </p:sp>
      <p:sp>
        <p:nvSpPr>
          <p:cNvPr id="8" name="Content Placeholder 7"/>
          <p:cNvSpPr>
            <a:spLocks noGrp="1"/>
          </p:cNvSpPr>
          <p:nvPr>
            <p:ph sz="half" idx="2"/>
          </p:nvPr>
        </p:nvSpPr>
        <p:spPr/>
        <p:txBody>
          <a:bodyPr>
            <a:normAutofit lnSpcReduction="10000"/>
          </a:bodyPr>
          <a:lstStyle/>
          <a:p>
            <a:pPr fontAlgn="t"/>
            <a:r>
              <a:rPr lang="en-US" dirty="0"/>
              <a:t>State Attorney General Opinions</a:t>
            </a:r>
          </a:p>
          <a:p>
            <a:pPr fontAlgn="t"/>
            <a:r>
              <a:rPr lang="en-US" dirty="0"/>
              <a:t>Implications of Copyright in State Code and Cases</a:t>
            </a:r>
          </a:p>
          <a:p>
            <a:pPr fontAlgn="t"/>
            <a:r>
              <a:rPr lang="en-US" dirty="0"/>
              <a:t>Policy Statements</a:t>
            </a:r>
          </a:p>
          <a:p>
            <a:pPr fontAlgn="t"/>
            <a:r>
              <a:rPr lang="en-US" dirty="0"/>
              <a:t>Records Access Restrictions</a:t>
            </a:r>
          </a:p>
          <a:p>
            <a:pPr fontAlgn="t"/>
            <a:r>
              <a:rPr lang="en-US" dirty="0"/>
              <a:t>Ownership Statements</a:t>
            </a:r>
          </a:p>
          <a:p>
            <a:pPr fontAlgn="t"/>
            <a:r>
              <a:rPr lang="en-US" dirty="0"/>
              <a:t>Statements of the State Archives</a:t>
            </a:r>
          </a:p>
          <a:p>
            <a:endParaRPr lang="en-US" dirty="0"/>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r>
              <a:rPr lang="en-US" sz="1600" b="1" dirty="0" smtClean="0">
                <a:solidFill>
                  <a:schemeClr val="bg1"/>
                </a:solidFill>
              </a:rPr>
              <a:t>#BPE2015</a:t>
            </a:r>
            <a:endParaRPr lang="en-US" sz="1600" b="1" dirty="0">
              <a:solidFill>
                <a:schemeClr val="bg1"/>
              </a:solidFill>
            </a:endParaRPr>
          </a:p>
        </p:txBody>
      </p:sp>
      <p:sp>
        <p:nvSpPr>
          <p:cNvPr id="6" name="Slide Number Placeholder 5"/>
          <p:cNvSpPr>
            <a:spLocks noGrp="1"/>
          </p:cNvSpPr>
          <p:nvPr>
            <p:ph type="sldNum" sz="quarter" idx="12"/>
          </p:nvPr>
        </p:nvSpPr>
        <p:spPr/>
        <p:txBody>
          <a:bodyPr/>
          <a:lstStyle/>
          <a:p>
            <a:fld id="{E76C60FF-D6ED-466A-A29F-FBBBAB3EB913}" type="slidenum">
              <a:rPr lang="en-US" smtClean="0"/>
              <a:pPr/>
              <a:t>11</a:t>
            </a:fld>
            <a:endParaRPr lang="en-US"/>
          </a:p>
        </p:txBody>
      </p:sp>
      <p:sp>
        <p:nvSpPr>
          <p:cNvPr id="10" name="Content Placeholder 9"/>
          <p:cNvSpPr>
            <a:spLocks noGrp="1"/>
          </p:cNvSpPr>
          <p:nvPr>
            <p:ph sz="half" idx="1"/>
          </p:nvPr>
        </p:nvSpPr>
        <p:spPr>
          <a:xfrm>
            <a:off x="411296" y="1673352"/>
            <a:ext cx="5384800" cy="4718304"/>
          </a:xfrm>
        </p:spPr>
        <p:txBody>
          <a:bodyPr>
            <a:normAutofit lnSpcReduction="10000"/>
          </a:bodyPr>
          <a:lstStyle/>
          <a:p>
            <a:pPr fontAlgn="t"/>
            <a:r>
              <a:rPr lang="en-US" dirty="0"/>
              <a:t>State Constitution</a:t>
            </a:r>
          </a:p>
          <a:p>
            <a:pPr fontAlgn="t"/>
            <a:r>
              <a:rPr lang="en-US" dirty="0"/>
              <a:t>Historicity within State</a:t>
            </a:r>
          </a:p>
          <a:p>
            <a:pPr fontAlgn="t"/>
            <a:r>
              <a:rPr lang="en-US" dirty="0"/>
              <a:t>Purpose Statement of Public Records Law</a:t>
            </a:r>
          </a:p>
          <a:p>
            <a:pPr fontAlgn="t"/>
            <a:r>
              <a:rPr lang="en-US" dirty="0"/>
              <a:t>Relevance of Subsequent Use</a:t>
            </a:r>
          </a:p>
          <a:p>
            <a:pPr fontAlgn="t"/>
            <a:r>
              <a:rPr lang="en-US" dirty="0"/>
              <a:t>Relevance of Commercial Use</a:t>
            </a:r>
          </a:p>
          <a:p>
            <a:pPr fontAlgn="t"/>
            <a:r>
              <a:rPr lang="en-US" dirty="0"/>
              <a:t>Statement of an Official Advisory Body</a:t>
            </a:r>
          </a:p>
          <a:p>
            <a:pPr fontAlgn="t"/>
            <a:r>
              <a:rPr lang="en-US" dirty="0"/>
              <a:t>Grants of Copyright in the State Code</a:t>
            </a:r>
          </a:p>
          <a:p>
            <a:endParaRPr lang="en-US" dirty="0"/>
          </a:p>
        </p:txBody>
      </p:sp>
    </p:spTree>
    <p:extLst>
      <p:ext uri="{BB962C8B-B14F-4D97-AF65-F5344CB8AC3E}">
        <p14:creationId xmlns:p14="http://schemas.microsoft.com/office/powerpoint/2010/main" val="235337623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Sample Results from </a:t>
            </a:r>
            <a:r>
              <a:rPr lang="en-US" dirty="0" smtClean="0">
                <a:hlinkClick r:id="rId3"/>
              </a:rPr>
              <a:t>Survey</a:t>
            </a:r>
            <a:r>
              <a:rPr lang="en-US" dirty="0" smtClean="0"/>
              <a:t> and Analysis</a:t>
            </a:r>
            <a:endParaRPr lang="en-US"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3747556040"/>
              </p:ext>
            </p:extLst>
          </p:nvPr>
        </p:nvGraphicFramePr>
        <p:xfrm>
          <a:off x="308472" y="2139584"/>
          <a:ext cx="5750805" cy="3548809"/>
        </p:xfrm>
        <a:graphic>
          <a:graphicData uri="http://schemas.openxmlformats.org/drawingml/2006/table">
            <a:tbl>
              <a:tblPr firstRow="1" firstCol="1" bandRow="1">
                <a:tableStyleId>{5C22544A-7EE6-4342-B048-85BDC9FD1C3A}</a:tableStyleId>
              </a:tblPr>
              <a:tblGrid>
                <a:gridCol w="1916935"/>
                <a:gridCol w="1916935"/>
                <a:gridCol w="1916935"/>
              </a:tblGrid>
              <a:tr h="697091">
                <a:tc>
                  <a:txBody>
                    <a:bodyPr/>
                    <a:lstStyle/>
                    <a:p>
                      <a:pPr marL="0" marR="0">
                        <a:spcBef>
                          <a:spcPts val="0"/>
                        </a:spcBef>
                        <a:spcAft>
                          <a:spcPts val="0"/>
                        </a:spcAft>
                      </a:pPr>
                      <a:r>
                        <a:rPr lang="en-US" sz="1600" dirty="0">
                          <a:effectLst/>
                        </a:rPr>
                        <a:t>State Constitutional Provision</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spcBef>
                          <a:spcPts val="0"/>
                        </a:spcBef>
                        <a:spcAft>
                          <a:spcPts val="0"/>
                        </a:spcAft>
                      </a:pPr>
                      <a:r>
                        <a:rPr lang="en-US" sz="1600">
                          <a:effectLst/>
                        </a:rPr>
                        <a:t>Value</a:t>
                      </a:r>
                      <a:endParaRPr lang="en-US" sz="16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spcBef>
                          <a:spcPts val="0"/>
                        </a:spcBef>
                        <a:spcAft>
                          <a:spcPts val="0"/>
                        </a:spcAft>
                      </a:pPr>
                      <a:r>
                        <a:rPr lang="en-US" sz="1600">
                          <a:effectLst/>
                        </a:rPr>
                        <a:t>% with Value</a:t>
                      </a:r>
                      <a:endParaRPr lang="en-US" sz="16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r>
              <a:tr h="512234">
                <a:tc>
                  <a:txBody>
                    <a:bodyPr/>
                    <a:lstStyle/>
                    <a:p>
                      <a:pPr marL="0" marR="0">
                        <a:spcBef>
                          <a:spcPts val="0"/>
                        </a:spcBef>
                        <a:spcAft>
                          <a:spcPts val="0"/>
                        </a:spcAft>
                      </a:pPr>
                      <a:r>
                        <a:rPr lang="en-US" sz="1600" dirty="0">
                          <a:effectLst/>
                        </a:rPr>
                        <a:t>Universal right of access included</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600" dirty="0">
                          <a:effectLst/>
                        </a:rPr>
                        <a:t>+1</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600">
                          <a:effectLst/>
                        </a:rPr>
                        <a:t>13%</a:t>
                      </a:r>
                      <a:endParaRPr lang="en-US" sz="16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r>
              <a:tr h="768352">
                <a:tc>
                  <a:txBody>
                    <a:bodyPr/>
                    <a:lstStyle/>
                    <a:p>
                      <a:pPr marL="0" marR="0">
                        <a:spcBef>
                          <a:spcPts val="0"/>
                        </a:spcBef>
                        <a:spcAft>
                          <a:spcPts val="0"/>
                        </a:spcAft>
                      </a:pPr>
                      <a:r>
                        <a:rPr lang="en-US" sz="1600" dirty="0">
                          <a:effectLst/>
                        </a:rPr>
                        <a:t>Universal right of access included by interpretation</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600" dirty="0">
                          <a:effectLst/>
                        </a:rPr>
                        <a:t>+0.5</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600">
                          <a:effectLst/>
                        </a:rPr>
                        <a:t>4%</a:t>
                      </a:r>
                      <a:endParaRPr lang="en-US" sz="16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r>
              <a:tr h="512234">
                <a:tc>
                  <a:txBody>
                    <a:bodyPr/>
                    <a:lstStyle/>
                    <a:p>
                      <a:pPr marL="0" marR="0">
                        <a:spcBef>
                          <a:spcPts val="0"/>
                        </a:spcBef>
                        <a:spcAft>
                          <a:spcPts val="0"/>
                        </a:spcAft>
                      </a:pPr>
                      <a:r>
                        <a:rPr lang="en-US" sz="1600">
                          <a:effectLst/>
                        </a:rPr>
                        <a:t>No constitutional provision</a:t>
                      </a:r>
                      <a:endParaRPr lang="en-US" sz="16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600" dirty="0">
                          <a:effectLst/>
                        </a:rPr>
                        <a:t>0</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600">
                          <a:effectLst/>
                        </a:rPr>
                        <a:t>73 %</a:t>
                      </a:r>
                      <a:endParaRPr lang="en-US" sz="16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r>
              <a:tr h="1024469">
                <a:tc>
                  <a:txBody>
                    <a:bodyPr/>
                    <a:lstStyle/>
                    <a:p>
                      <a:pPr marL="0" marR="0">
                        <a:spcBef>
                          <a:spcPts val="0"/>
                        </a:spcBef>
                        <a:spcAft>
                          <a:spcPts val="0"/>
                        </a:spcAft>
                      </a:pPr>
                      <a:r>
                        <a:rPr lang="en-US" sz="1600">
                          <a:effectLst/>
                        </a:rPr>
                        <a:t>Right of access included for specific records only </a:t>
                      </a:r>
                      <a:endParaRPr lang="en-US" sz="16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600" dirty="0">
                          <a:effectLst/>
                        </a:rPr>
                        <a:t>-0.5</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600" dirty="0">
                          <a:effectLst/>
                        </a:rPr>
                        <a:t>10%</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r>
            </a:tbl>
          </a:graphicData>
        </a:graphic>
      </p:graphicFrame>
      <p:sp>
        <p:nvSpPr>
          <p:cNvPr id="5" name="Date Placeholder 4"/>
          <p:cNvSpPr>
            <a:spLocks noGrp="1"/>
          </p:cNvSpPr>
          <p:nvPr>
            <p:ph type="dt" sz="half" idx="10"/>
          </p:nvPr>
        </p:nvSpPr>
        <p:spPr/>
        <p:txBody>
          <a:bodyPr/>
          <a:lstStyle/>
          <a:p>
            <a:fld id="{77587F86-CC2A-42CF-AAA7-6D603B70B15B}" type="datetime1">
              <a:rPr lang="en-US" smtClean="0"/>
              <a:pPr/>
              <a:t>10/19/15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C60FF-D6ED-466A-A29F-FBBBAB3EB913}" type="slidenum">
              <a:rPr lang="en-US" smtClean="0"/>
              <a:pPr/>
              <a:t>12</a:t>
            </a:fld>
            <a:endParaRPr lang="en-US"/>
          </a:p>
        </p:txBody>
      </p:sp>
      <p:graphicFrame>
        <p:nvGraphicFramePr>
          <p:cNvPr id="11" name="Table 10"/>
          <p:cNvGraphicFramePr>
            <a:graphicFrameLocks noGrp="1"/>
          </p:cNvGraphicFramePr>
          <p:nvPr>
            <p:extLst>
              <p:ext uri="{D42A27DB-BD31-4B8C-83A1-F6EECF244321}">
                <p14:modId xmlns:p14="http://schemas.microsoft.com/office/powerpoint/2010/main" val="1015989806"/>
              </p:ext>
            </p:extLst>
          </p:nvPr>
        </p:nvGraphicFramePr>
        <p:xfrm>
          <a:off x="6263089" y="2139584"/>
          <a:ext cx="5725099" cy="3959746"/>
        </p:xfrm>
        <a:graphic>
          <a:graphicData uri="http://schemas.openxmlformats.org/drawingml/2006/table">
            <a:tbl>
              <a:tblPr firstRow="1" firstCol="1" bandRow="1">
                <a:tableStyleId>{5C22544A-7EE6-4342-B048-85BDC9FD1C3A}</a:tableStyleId>
              </a:tblPr>
              <a:tblGrid>
                <a:gridCol w="4215788"/>
                <a:gridCol w="794819"/>
                <a:gridCol w="714492"/>
              </a:tblGrid>
              <a:tr h="748858">
                <a:tc>
                  <a:txBody>
                    <a:bodyPr/>
                    <a:lstStyle/>
                    <a:p>
                      <a:pPr marL="0" marR="0">
                        <a:spcBef>
                          <a:spcPts val="0"/>
                        </a:spcBef>
                        <a:spcAft>
                          <a:spcPts val="0"/>
                        </a:spcAft>
                      </a:pPr>
                      <a:r>
                        <a:rPr lang="en-US" sz="1600" dirty="0">
                          <a:effectLst/>
                        </a:rPr>
                        <a:t>Purpose Statement</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spcBef>
                          <a:spcPts val="0"/>
                        </a:spcBef>
                        <a:spcAft>
                          <a:spcPts val="0"/>
                        </a:spcAft>
                      </a:pPr>
                      <a:r>
                        <a:rPr lang="en-US" sz="1600">
                          <a:effectLst/>
                        </a:rPr>
                        <a:t>Value</a:t>
                      </a:r>
                      <a:endParaRPr lang="en-US" sz="16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indent="7620">
                        <a:spcBef>
                          <a:spcPts val="0"/>
                        </a:spcBef>
                        <a:spcAft>
                          <a:spcPts val="0"/>
                        </a:spcAft>
                      </a:pPr>
                      <a:r>
                        <a:rPr lang="en-US" sz="1600" dirty="0">
                          <a:effectLst/>
                        </a:rPr>
                        <a:t>% with Value</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r>
              <a:tr h="583798">
                <a:tc>
                  <a:txBody>
                    <a:bodyPr/>
                    <a:lstStyle/>
                    <a:p>
                      <a:pPr marL="0" marR="0">
                        <a:spcBef>
                          <a:spcPts val="0"/>
                        </a:spcBef>
                        <a:spcAft>
                          <a:spcPts val="0"/>
                        </a:spcAft>
                      </a:pPr>
                      <a:r>
                        <a:rPr lang="en-US" sz="1600" dirty="0">
                          <a:effectLst/>
                        </a:rPr>
                        <a:t>Statement includes concept of public ownership of documents</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spcBef>
                          <a:spcPts val="0"/>
                        </a:spcBef>
                        <a:spcAft>
                          <a:spcPts val="0"/>
                        </a:spcAft>
                      </a:pPr>
                      <a:r>
                        <a:rPr lang="en-US" sz="1600" dirty="0">
                          <a:effectLst/>
                        </a:rPr>
                        <a:t>+1</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600">
                          <a:effectLst/>
                        </a:rPr>
                        <a:t>8%</a:t>
                      </a:r>
                      <a:endParaRPr lang="en-US" sz="16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r>
              <a:tr h="875696">
                <a:tc>
                  <a:txBody>
                    <a:bodyPr/>
                    <a:lstStyle/>
                    <a:p>
                      <a:pPr marL="0" marR="0">
                        <a:spcBef>
                          <a:spcPts val="0"/>
                        </a:spcBef>
                        <a:spcAft>
                          <a:spcPts val="0"/>
                        </a:spcAft>
                      </a:pPr>
                      <a:r>
                        <a:rPr lang="en-US" sz="1600" dirty="0">
                          <a:effectLst/>
                        </a:rPr>
                        <a:t>Statement describes public access to records as a value, but focuses on transparency rather than property</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spcBef>
                          <a:spcPts val="0"/>
                        </a:spcBef>
                        <a:spcAft>
                          <a:spcPts val="0"/>
                        </a:spcAft>
                      </a:pPr>
                      <a:r>
                        <a:rPr lang="en-US" sz="1600">
                          <a:effectLst/>
                        </a:rPr>
                        <a:t>+0.5</a:t>
                      </a:r>
                      <a:endParaRPr lang="en-US" sz="16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600" dirty="0">
                          <a:effectLst/>
                        </a:rPr>
                        <a:t>58%</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r>
              <a:tr h="583798">
                <a:tc>
                  <a:txBody>
                    <a:bodyPr/>
                    <a:lstStyle/>
                    <a:p>
                      <a:pPr marL="0" marR="0">
                        <a:spcBef>
                          <a:spcPts val="0"/>
                        </a:spcBef>
                        <a:spcAft>
                          <a:spcPts val="0"/>
                        </a:spcAft>
                      </a:pPr>
                      <a:r>
                        <a:rPr lang="en-US" sz="1600" dirty="0">
                          <a:effectLst/>
                        </a:rPr>
                        <a:t>Plain statement of policy or duty, no statement of intent or motivation</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spcBef>
                          <a:spcPts val="0"/>
                        </a:spcBef>
                        <a:spcAft>
                          <a:spcPts val="0"/>
                        </a:spcAft>
                      </a:pPr>
                      <a:r>
                        <a:rPr lang="en-US" sz="1600" dirty="0">
                          <a:effectLst/>
                        </a:rPr>
                        <a:t>0</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600" dirty="0">
                          <a:effectLst/>
                        </a:rPr>
                        <a:t>31%</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r>
              <a:tr h="583798">
                <a:tc>
                  <a:txBody>
                    <a:bodyPr/>
                    <a:lstStyle/>
                    <a:p>
                      <a:pPr marL="0" marR="0">
                        <a:spcBef>
                          <a:spcPts val="0"/>
                        </a:spcBef>
                        <a:spcAft>
                          <a:spcPts val="0"/>
                        </a:spcAft>
                      </a:pPr>
                      <a:r>
                        <a:rPr lang="en-US" sz="1600">
                          <a:effectLst/>
                        </a:rPr>
                        <a:t>Statement focuses on efficiency of governance rather than access as a right</a:t>
                      </a:r>
                      <a:endParaRPr lang="en-US" sz="16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spcBef>
                          <a:spcPts val="0"/>
                        </a:spcBef>
                        <a:spcAft>
                          <a:spcPts val="0"/>
                        </a:spcAft>
                      </a:pPr>
                      <a:r>
                        <a:rPr lang="en-US" sz="1600">
                          <a:effectLst/>
                        </a:rPr>
                        <a:t>-0.5</a:t>
                      </a:r>
                      <a:endParaRPr lang="en-US" sz="16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600" dirty="0">
                          <a:effectLst/>
                        </a:rPr>
                        <a:t>2%</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r>
              <a:tr h="583798">
                <a:tc>
                  <a:txBody>
                    <a:bodyPr/>
                    <a:lstStyle/>
                    <a:p>
                      <a:pPr marL="0" marR="0">
                        <a:spcBef>
                          <a:spcPts val="0"/>
                        </a:spcBef>
                        <a:spcAft>
                          <a:spcPts val="0"/>
                        </a:spcAft>
                      </a:pPr>
                      <a:r>
                        <a:rPr lang="en-US" sz="1600" dirty="0">
                          <a:effectLst/>
                        </a:rPr>
                        <a:t>Statement specifically excludes intellectual property of the state</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spcBef>
                          <a:spcPts val="0"/>
                        </a:spcBef>
                        <a:spcAft>
                          <a:spcPts val="0"/>
                        </a:spcAft>
                      </a:pPr>
                      <a:r>
                        <a:rPr lang="en-US" sz="1600">
                          <a:effectLst/>
                        </a:rPr>
                        <a:t>-1</a:t>
                      </a:r>
                      <a:endParaRPr lang="en-US" sz="16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600" dirty="0">
                          <a:effectLst/>
                        </a:rPr>
                        <a:t>2%</a:t>
                      </a:r>
                      <a:endParaRPr lang="en-US" sz="16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631753263"/>
              </p:ext>
            </p:extLst>
          </p:nvPr>
        </p:nvGraphicFramePr>
        <p:xfrm>
          <a:off x="12192000" y="1709927"/>
          <a:ext cx="5042052" cy="4640302"/>
        </p:xfrm>
        <a:graphic>
          <a:graphicData uri="http://schemas.openxmlformats.org/drawingml/2006/table">
            <a:tbl>
              <a:tblPr firstRow="1" firstCol="1" bandRow="1">
                <a:tableStyleId>{5C22544A-7EE6-4342-B048-85BDC9FD1C3A}</a:tableStyleId>
              </a:tblPr>
              <a:tblGrid>
                <a:gridCol w="2497156"/>
                <a:gridCol w="1057619"/>
                <a:gridCol w="1487277"/>
              </a:tblGrid>
              <a:tr h="827544">
                <a:tc>
                  <a:txBody>
                    <a:bodyPr/>
                    <a:lstStyle/>
                    <a:p>
                      <a:pPr marL="0" marR="0">
                        <a:spcBef>
                          <a:spcPts val="0"/>
                        </a:spcBef>
                        <a:spcAft>
                          <a:spcPts val="0"/>
                        </a:spcAft>
                      </a:pPr>
                      <a:r>
                        <a:rPr lang="en-US" sz="1800" dirty="0">
                          <a:effectLst/>
                        </a:rPr>
                        <a:t>Archives or Library Policy Statement</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50000"/>
                        <a:lumOff val="50000"/>
                      </a:schemeClr>
                    </a:solidFill>
                  </a:tcPr>
                </a:tc>
                <a:tc>
                  <a:txBody>
                    <a:bodyPr/>
                    <a:lstStyle/>
                    <a:p>
                      <a:pPr marL="0" marR="0">
                        <a:spcBef>
                          <a:spcPts val="0"/>
                        </a:spcBef>
                        <a:spcAft>
                          <a:spcPts val="0"/>
                        </a:spcAft>
                      </a:pPr>
                      <a:r>
                        <a:rPr lang="en-US" sz="1800" dirty="0">
                          <a:effectLst/>
                        </a:rPr>
                        <a:t>Value</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25000"/>
                        <a:lumOff val="75000"/>
                      </a:schemeClr>
                    </a:solidFill>
                  </a:tcPr>
                </a:tc>
                <a:tc>
                  <a:txBody>
                    <a:bodyPr/>
                    <a:lstStyle/>
                    <a:p>
                      <a:pPr marL="0" marR="0">
                        <a:spcBef>
                          <a:spcPts val="0"/>
                        </a:spcBef>
                        <a:spcAft>
                          <a:spcPts val="0"/>
                        </a:spcAft>
                      </a:pPr>
                      <a:r>
                        <a:rPr lang="en-US" sz="1800">
                          <a:effectLst/>
                        </a:rPr>
                        <a:t>% with Value</a:t>
                      </a:r>
                      <a:endParaRPr lang="en-US" sz="18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25000"/>
                        <a:lumOff val="75000"/>
                      </a:schemeClr>
                    </a:solidFill>
                  </a:tcPr>
                </a:tc>
              </a:tr>
              <a:tr h="827544">
                <a:tc>
                  <a:txBody>
                    <a:bodyPr/>
                    <a:lstStyle/>
                    <a:p>
                      <a:pPr marL="0" marR="0">
                        <a:spcBef>
                          <a:spcPts val="0"/>
                        </a:spcBef>
                        <a:spcAft>
                          <a:spcPts val="0"/>
                        </a:spcAft>
                      </a:pPr>
                      <a:r>
                        <a:rPr lang="en-US" sz="1800" dirty="0">
                          <a:effectLst/>
                        </a:rPr>
                        <a:t>Clear public domain statement</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50000"/>
                        <a:lumOff val="50000"/>
                      </a:schemeClr>
                    </a:solidFill>
                  </a:tcPr>
                </a:tc>
                <a:tc>
                  <a:txBody>
                    <a:bodyPr/>
                    <a:lstStyle/>
                    <a:p>
                      <a:pPr marL="0" marR="0">
                        <a:spcBef>
                          <a:spcPts val="0"/>
                        </a:spcBef>
                        <a:spcAft>
                          <a:spcPts val="0"/>
                        </a:spcAft>
                      </a:pPr>
                      <a:r>
                        <a:rPr lang="en-US" sz="1800" dirty="0">
                          <a:effectLst/>
                        </a:rPr>
                        <a:t>+1</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25000"/>
                        <a:lumOff val="75000"/>
                      </a:schemeClr>
                    </a:solidFill>
                  </a:tcPr>
                </a:tc>
                <a:tc>
                  <a:txBody>
                    <a:bodyPr/>
                    <a:lstStyle/>
                    <a:p>
                      <a:pPr marL="0" marR="0">
                        <a:spcBef>
                          <a:spcPts val="0"/>
                        </a:spcBef>
                        <a:spcAft>
                          <a:spcPts val="0"/>
                        </a:spcAft>
                      </a:pPr>
                      <a:r>
                        <a:rPr lang="en-US" sz="1800" dirty="0">
                          <a:effectLst/>
                        </a:rPr>
                        <a:t>12%</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25000"/>
                        <a:lumOff val="75000"/>
                      </a:schemeClr>
                    </a:solidFill>
                  </a:tcPr>
                </a:tc>
              </a:tr>
              <a:tr h="827544">
                <a:tc>
                  <a:txBody>
                    <a:bodyPr/>
                    <a:lstStyle/>
                    <a:p>
                      <a:pPr marL="0" marR="0">
                        <a:spcBef>
                          <a:spcPts val="0"/>
                        </a:spcBef>
                        <a:spcAft>
                          <a:spcPts val="0"/>
                        </a:spcAft>
                      </a:pPr>
                      <a:r>
                        <a:rPr lang="en-US" sz="1800" dirty="0">
                          <a:effectLst/>
                        </a:rPr>
                        <a:t>Limited public domain statement</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50000"/>
                        <a:lumOff val="50000"/>
                      </a:schemeClr>
                    </a:solidFill>
                  </a:tcPr>
                </a:tc>
                <a:tc>
                  <a:txBody>
                    <a:bodyPr/>
                    <a:lstStyle/>
                    <a:p>
                      <a:pPr marL="0" marR="0">
                        <a:spcBef>
                          <a:spcPts val="0"/>
                        </a:spcBef>
                        <a:spcAft>
                          <a:spcPts val="0"/>
                        </a:spcAft>
                      </a:pPr>
                      <a:r>
                        <a:rPr lang="en-US" sz="1800">
                          <a:effectLst/>
                        </a:rPr>
                        <a:t>+0.5</a:t>
                      </a:r>
                      <a:endParaRPr lang="en-US" sz="18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25000"/>
                        <a:lumOff val="75000"/>
                      </a:schemeClr>
                    </a:solidFill>
                  </a:tcPr>
                </a:tc>
                <a:tc>
                  <a:txBody>
                    <a:bodyPr/>
                    <a:lstStyle/>
                    <a:p>
                      <a:pPr marL="0" marR="0">
                        <a:spcBef>
                          <a:spcPts val="0"/>
                        </a:spcBef>
                        <a:spcAft>
                          <a:spcPts val="0"/>
                        </a:spcAft>
                      </a:pPr>
                      <a:r>
                        <a:rPr lang="en-US" sz="1800" dirty="0">
                          <a:effectLst/>
                        </a:rPr>
                        <a:t>6%</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25000"/>
                        <a:lumOff val="75000"/>
                      </a:schemeClr>
                    </a:solidFill>
                  </a:tcPr>
                </a:tc>
              </a:tr>
              <a:tr h="665063">
                <a:tc>
                  <a:txBody>
                    <a:bodyPr/>
                    <a:lstStyle/>
                    <a:p>
                      <a:pPr marL="0" marR="0">
                        <a:spcBef>
                          <a:spcPts val="0"/>
                        </a:spcBef>
                        <a:spcAft>
                          <a:spcPts val="0"/>
                        </a:spcAft>
                      </a:pPr>
                      <a:r>
                        <a:rPr lang="en-US" sz="1800" dirty="0">
                          <a:effectLst/>
                        </a:rPr>
                        <a:t>No policy statement found</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50000"/>
                        <a:lumOff val="50000"/>
                      </a:schemeClr>
                    </a:solidFill>
                  </a:tcPr>
                </a:tc>
                <a:tc>
                  <a:txBody>
                    <a:bodyPr/>
                    <a:lstStyle/>
                    <a:p>
                      <a:pPr marL="0" marR="0">
                        <a:spcBef>
                          <a:spcPts val="0"/>
                        </a:spcBef>
                        <a:spcAft>
                          <a:spcPts val="0"/>
                        </a:spcAft>
                      </a:pPr>
                      <a:r>
                        <a:rPr lang="en-US" sz="1800">
                          <a:effectLst/>
                        </a:rPr>
                        <a:t>0</a:t>
                      </a:r>
                      <a:endParaRPr lang="en-US" sz="18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25000"/>
                        <a:lumOff val="75000"/>
                      </a:schemeClr>
                    </a:solidFill>
                  </a:tcPr>
                </a:tc>
                <a:tc>
                  <a:txBody>
                    <a:bodyPr/>
                    <a:lstStyle/>
                    <a:p>
                      <a:pPr marL="0" marR="0">
                        <a:spcBef>
                          <a:spcPts val="0"/>
                        </a:spcBef>
                        <a:spcAft>
                          <a:spcPts val="0"/>
                        </a:spcAft>
                      </a:pPr>
                      <a:r>
                        <a:rPr lang="en-US" sz="1800" dirty="0">
                          <a:effectLst/>
                        </a:rPr>
                        <a:t>52%</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25000"/>
                        <a:lumOff val="75000"/>
                      </a:schemeClr>
                    </a:solidFill>
                  </a:tcPr>
                </a:tc>
              </a:tr>
              <a:tr h="827544">
                <a:tc>
                  <a:txBody>
                    <a:bodyPr/>
                    <a:lstStyle/>
                    <a:p>
                      <a:pPr marL="0" marR="0">
                        <a:spcBef>
                          <a:spcPts val="0"/>
                        </a:spcBef>
                        <a:spcAft>
                          <a:spcPts val="0"/>
                        </a:spcAft>
                      </a:pPr>
                      <a:r>
                        <a:rPr lang="en-US" sz="1800" dirty="0">
                          <a:effectLst/>
                        </a:rPr>
                        <a:t>Limited proprietary statement</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50000"/>
                        <a:lumOff val="50000"/>
                      </a:schemeClr>
                    </a:solidFill>
                  </a:tcPr>
                </a:tc>
                <a:tc>
                  <a:txBody>
                    <a:bodyPr/>
                    <a:lstStyle/>
                    <a:p>
                      <a:pPr marL="0" marR="0">
                        <a:spcBef>
                          <a:spcPts val="0"/>
                        </a:spcBef>
                        <a:spcAft>
                          <a:spcPts val="0"/>
                        </a:spcAft>
                      </a:pPr>
                      <a:r>
                        <a:rPr lang="en-US" sz="1800" dirty="0">
                          <a:effectLst/>
                        </a:rPr>
                        <a:t>-0.5</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25000"/>
                        <a:lumOff val="75000"/>
                      </a:schemeClr>
                    </a:solidFill>
                  </a:tcPr>
                </a:tc>
                <a:tc>
                  <a:txBody>
                    <a:bodyPr/>
                    <a:lstStyle/>
                    <a:p>
                      <a:pPr marL="0" marR="0">
                        <a:spcBef>
                          <a:spcPts val="0"/>
                        </a:spcBef>
                        <a:spcAft>
                          <a:spcPts val="0"/>
                        </a:spcAft>
                      </a:pPr>
                      <a:r>
                        <a:rPr lang="en-US" sz="1800" dirty="0">
                          <a:effectLst/>
                        </a:rPr>
                        <a:t>12%</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25000"/>
                        <a:lumOff val="75000"/>
                      </a:schemeClr>
                    </a:solidFill>
                  </a:tcPr>
                </a:tc>
              </a:tr>
              <a:tr h="665063">
                <a:tc>
                  <a:txBody>
                    <a:bodyPr/>
                    <a:lstStyle/>
                    <a:p>
                      <a:pPr marL="0" marR="0">
                        <a:spcBef>
                          <a:spcPts val="0"/>
                        </a:spcBef>
                        <a:spcAft>
                          <a:spcPts val="0"/>
                        </a:spcAft>
                      </a:pPr>
                      <a:r>
                        <a:rPr lang="en-US" sz="1800">
                          <a:effectLst/>
                        </a:rPr>
                        <a:t>Clear proprietary statement</a:t>
                      </a:r>
                      <a:endParaRPr lang="en-US" sz="18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50000"/>
                        <a:lumOff val="50000"/>
                      </a:schemeClr>
                    </a:solidFill>
                  </a:tcPr>
                </a:tc>
                <a:tc>
                  <a:txBody>
                    <a:bodyPr/>
                    <a:lstStyle/>
                    <a:p>
                      <a:pPr marL="0" marR="0">
                        <a:spcBef>
                          <a:spcPts val="0"/>
                        </a:spcBef>
                        <a:spcAft>
                          <a:spcPts val="0"/>
                        </a:spcAft>
                      </a:pPr>
                      <a:r>
                        <a:rPr lang="en-US" sz="1800" dirty="0">
                          <a:effectLst/>
                        </a:rPr>
                        <a:t>-1</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25000"/>
                        <a:lumOff val="75000"/>
                      </a:schemeClr>
                    </a:solidFill>
                  </a:tcPr>
                </a:tc>
                <a:tc>
                  <a:txBody>
                    <a:bodyPr/>
                    <a:lstStyle/>
                    <a:p>
                      <a:pPr marL="0" marR="0">
                        <a:spcBef>
                          <a:spcPts val="0"/>
                        </a:spcBef>
                        <a:spcAft>
                          <a:spcPts val="0"/>
                        </a:spcAft>
                      </a:pPr>
                      <a:r>
                        <a:rPr lang="en-US" sz="1800" dirty="0">
                          <a:effectLst/>
                        </a:rPr>
                        <a:t>19%</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solidFill>
                      <a:schemeClr val="tx1">
                        <a:lumMod val="25000"/>
                        <a:lumOff val="75000"/>
                      </a:schemeClr>
                    </a:solidFill>
                  </a:tcPr>
                </a:tc>
              </a:tr>
            </a:tbl>
          </a:graphicData>
        </a:graphic>
      </p:graphicFrame>
    </p:spTree>
    <p:extLst>
      <p:ext uri="{BB962C8B-B14F-4D97-AF65-F5344CB8AC3E}">
        <p14:creationId xmlns:p14="http://schemas.microsoft.com/office/powerpoint/2010/main" val="13074035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8.33333E-7 0.04977 L -0.71797 0.04537 " pathEditMode="relative" rAng="0" ptsTypes="AA">
                                      <p:cBhvr>
                                        <p:cTn id="6" dur="2000" fill="hold"/>
                                        <p:tgtEl>
                                          <p:spTgt spid="12"/>
                                        </p:tgtEl>
                                        <p:attrNameLst>
                                          <p:attrName>ppt_x</p:attrName>
                                          <p:attrName>ppt_y</p:attrName>
                                        </p:attrNameLst>
                                      </p:cBhvr>
                                      <p:rCtr x="-35898" y="-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 Call to Arms!</a:t>
            </a:r>
            <a:endParaRPr lang="en-US" dirty="0"/>
          </a:p>
        </p:txBody>
      </p:sp>
      <p:sp>
        <p:nvSpPr>
          <p:cNvPr id="3" name="Content Placeholder 2"/>
          <p:cNvSpPr>
            <a:spLocks noGrp="1"/>
          </p:cNvSpPr>
          <p:nvPr>
            <p:ph sz="half" idx="1"/>
          </p:nvPr>
        </p:nvSpPr>
        <p:spPr>
          <a:xfrm>
            <a:off x="609600" y="1524000"/>
            <a:ext cx="5384800" cy="4867656"/>
          </a:xfrm>
        </p:spPr>
        <p:txBody>
          <a:bodyPr>
            <a:normAutofit fontScale="92500" lnSpcReduction="10000"/>
          </a:bodyPr>
          <a:lstStyle/>
          <a:p>
            <a:r>
              <a:rPr lang="en-US" dirty="0" smtClean="0"/>
              <a:t>The </a:t>
            </a:r>
            <a:r>
              <a:rPr lang="en-US" dirty="0"/>
              <a:t>State Copyright Resource </a:t>
            </a:r>
            <a:r>
              <a:rPr lang="en-US" dirty="0" smtClean="0"/>
              <a:t>Center will not be complete without help from our fellow librarians, archivists, researchers, and others.</a:t>
            </a:r>
          </a:p>
          <a:p>
            <a:endParaRPr lang="en-US" dirty="0" smtClean="0"/>
          </a:p>
          <a:p>
            <a:r>
              <a:rPr lang="en-US" dirty="0" smtClean="0"/>
              <a:t>Our first partner: </a:t>
            </a:r>
            <a:r>
              <a:rPr lang="en-US" b="1" dirty="0" smtClean="0"/>
              <a:t>FSGI</a:t>
            </a:r>
          </a:p>
          <a:p>
            <a:endParaRPr lang="en-US" dirty="0" smtClean="0"/>
          </a:p>
          <a:p>
            <a:r>
              <a:rPr lang="en-US" dirty="0" smtClean="0"/>
              <a:t>State specific experts needed and necessary </a:t>
            </a:r>
            <a:r>
              <a:rPr lang="en-US" dirty="0"/>
              <a:t>to develop, update, and improve the State Copyright Resource </a:t>
            </a:r>
            <a:r>
              <a:rPr lang="en-US" dirty="0" smtClean="0"/>
              <a:t>Center</a:t>
            </a:r>
            <a:endParaRPr lang="en-US" dirty="0"/>
          </a:p>
        </p:txBody>
      </p:sp>
      <p:pic>
        <p:nvPicPr>
          <p:cNvPr id="9" name="Content Placeholder 8"/>
          <p:cNvPicPr>
            <a:picLocks noGrp="1" noChangeAspect="1"/>
          </p:cNvPicPr>
          <p:nvPr>
            <p:ph sz="half" idx="2"/>
          </p:nvPr>
        </p:nvPicPr>
        <p:blipFill>
          <a:blip r:embed="rId2"/>
          <a:stretch>
            <a:fillRect/>
          </a:stretch>
        </p:blipFill>
        <p:spPr>
          <a:xfrm>
            <a:off x="6970593" y="1673225"/>
            <a:ext cx="3838813" cy="4718050"/>
          </a:xfrm>
          <a:prstGeom prst="rect">
            <a:avLst/>
          </a:prstGeom>
        </p:spPr>
      </p:pic>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r>
              <a:rPr lang="en-US" sz="1600" dirty="0"/>
              <a:t>#</a:t>
            </a:r>
            <a:r>
              <a:rPr lang="en-US" sz="1600" b="1" dirty="0" smtClean="0"/>
              <a:t>BPE2015</a:t>
            </a:r>
            <a:endParaRPr lang="en-US" sz="1600" dirty="0"/>
          </a:p>
        </p:txBody>
      </p:sp>
      <p:sp>
        <p:nvSpPr>
          <p:cNvPr id="6" name="Slide Number Placeholder 5"/>
          <p:cNvSpPr>
            <a:spLocks noGrp="1"/>
          </p:cNvSpPr>
          <p:nvPr>
            <p:ph type="sldNum" sz="quarter" idx="12"/>
          </p:nvPr>
        </p:nvSpPr>
        <p:spPr/>
        <p:txBody>
          <a:bodyPr/>
          <a:lstStyle/>
          <a:p>
            <a:fld id="{E76C60FF-D6ED-466A-A29F-FBBBAB3EB913}" type="slidenum">
              <a:rPr lang="en-US" smtClean="0"/>
              <a:pPr/>
              <a:t>13</a:t>
            </a:fld>
            <a:endParaRPr lang="en-US"/>
          </a:p>
        </p:txBody>
      </p:sp>
    </p:spTree>
    <p:extLst>
      <p:ext uri="{BB962C8B-B14F-4D97-AF65-F5344CB8AC3E}">
        <p14:creationId xmlns:p14="http://schemas.microsoft.com/office/powerpoint/2010/main" val="39987244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Involved!</a:t>
            </a:r>
            <a:endParaRPr lang="en-US" dirty="0"/>
          </a:p>
        </p:txBody>
      </p:sp>
      <p:sp>
        <p:nvSpPr>
          <p:cNvPr id="3" name="Content Placeholder 2"/>
          <p:cNvSpPr>
            <a:spLocks noGrp="1"/>
          </p:cNvSpPr>
          <p:nvPr>
            <p:ph idx="1"/>
          </p:nvPr>
        </p:nvSpPr>
        <p:spPr/>
        <p:txBody>
          <a:bodyPr>
            <a:normAutofit/>
          </a:bodyPr>
          <a:lstStyle/>
          <a:p>
            <a:r>
              <a:rPr lang="en-US" sz="3200" dirty="0" smtClean="0"/>
              <a:t>Free State Government Information</a:t>
            </a:r>
          </a:p>
          <a:p>
            <a:r>
              <a:rPr lang="en-US" sz="3200" dirty="0" smtClean="0">
                <a:solidFill>
                  <a:srgbClr val="292934"/>
                </a:solidFill>
                <a:hlinkClick r:id="rId3"/>
              </a:rPr>
              <a:t>http</a:t>
            </a:r>
            <a:r>
              <a:rPr lang="en-US" sz="3200" dirty="0">
                <a:solidFill>
                  <a:srgbClr val="292934"/>
                </a:solidFill>
                <a:hlinkClick r:id="rId3"/>
              </a:rPr>
              <a:t>://stategov.freegovinfo.info</a:t>
            </a:r>
            <a:r>
              <a:rPr lang="en-US" sz="3200" dirty="0" smtClean="0">
                <a:solidFill>
                  <a:srgbClr val="292934"/>
                </a:solidFill>
                <a:hlinkClick r:id="rId3"/>
              </a:rPr>
              <a:t>/</a:t>
            </a:r>
            <a:endParaRPr lang="en-US" sz="3200" dirty="0">
              <a:solidFill>
                <a:srgbClr val="292934"/>
              </a:solidFill>
            </a:endParaRPr>
          </a:p>
          <a:p>
            <a:endParaRPr lang="en-US" sz="3200" dirty="0"/>
          </a:p>
          <a:p>
            <a:pPr marL="0" indent="0">
              <a:buNone/>
            </a:pPr>
            <a:endParaRPr lang="en-US" sz="3200" dirty="0" smtClean="0"/>
          </a:p>
          <a:p>
            <a:r>
              <a:rPr lang="en-US" sz="3200" dirty="0" smtClean="0"/>
              <a:t>State Copyright Resource Center</a:t>
            </a:r>
          </a:p>
          <a:p>
            <a:r>
              <a:rPr lang="en-US" sz="3200" dirty="0" smtClean="0">
                <a:hlinkClick r:id="rId4"/>
              </a:rPr>
              <a:t>http</a:t>
            </a:r>
            <a:r>
              <a:rPr lang="en-US" sz="3200" dirty="0">
                <a:hlinkClick r:id="rId4"/>
              </a:rPr>
              <a:t>://dash.harvard.edu/copyright</a:t>
            </a:r>
            <a:r>
              <a:rPr lang="en-US" sz="3200" dirty="0" smtClean="0">
                <a:hlinkClick r:id="rId4"/>
              </a:rPr>
              <a:t>/</a:t>
            </a:r>
            <a:r>
              <a:rPr lang="en-US" sz="3200" dirty="0" smtClean="0"/>
              <a:t> </a:t>
            </a:r>
            <a:endParaRPr lang="en-US" sz="3200" dirty="0"/>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r>
              <a:rPr lang="en-US" sz="1600" dirty="0"/>
              <a:t>#</a:t>
            </a:r>
            <a:r>
              <a:rPr lang="en-US" sz="1600" b="1" dirty="0" smtClean="0"/>
              <a:t>BPE2015</a:t>
            </a:r>
            <a:endParaRPr lang="en-US" sz="1600" dirty="0"/>
          </a:p>
        </p:txBody>
      </p:sp>
      <p:sp>
        <p:nvSpPr>
          <p:cNvPr id="6" name="Slide Number Placeholder 5"/>
          <p:cNvSpPr>
            <a:spLocks noGrp="1"/>
          </p:cNvSpPr>
          <p:nvPr>
            <p:ph type="sldNum" sz="quarter" idx="12"/>
          </p:nvPr>
        </p:nvSpPr>
        <p:spPr/>
        <p:txBody>
          <a:bodyPr/>
          <a:lstStyle/>
          <a:p>
            <a:fld id="{E76C60FF-D6ED-466A-A29F-FBBBAB3EB913}" type="slidenum">
              <a:rPr lang="en-US" smtClean="0"/>
              <a:pPr/>
              <a:t>14</a:t>
            </a:fld>
            <a:endParaRPr lang="en-US"/>
          </a:p>
        </p:txBody>
      </p:sp>
      <p:pic>
        <p:nvPicPr>
          <p:cNvPr id="2050" name="Picture 2" descr="Free State Government Information   ( F S G I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63144" y="1514353"/>
            <a:ext cx="2276475" cy="15811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25068" y="3522168"/>
            <a:ext cx="4850056" cy="28335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094902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idx="1"/>
          </p:nvPr>
        </p:nvSpPr>
        <p:spPr/>
        <p:txBody>
          <a:bodyPr/>
          <a:lstStyle/>
          <a:p>
            <a:pPr marL="0" indent="0">
              <a:buNone/>
            </a:pPr>
            <a:endParaRPr lang="en-US" sz="5400" dirty="0" smtClean="0"/>
          </a:p>
          <a:p>
            <a:pPr marL="0" indent="0" algn="ctr">
              <a:buNone/>
            </a:pPr>
            <a:r>
              <a:rPr lang="en-US" sz="4000" dirty="0" smtClean="0"/>
              <a:t>Questions and Discussion</a:t>
            </a:r>
          </a:p>
          <a:p>
            <a:pPr marL="0" indent="0">
              <a:buNone/>
            </a:pPr>
            <a:endParaRPr lang="en-US" dirty="0" smtClean="0"/>
          </a:p>
          <a:p>
            <a:pPr marL="0" indent="0">
              <a:buNone/>
            </a:pPr>
            <a:endParaRPr lang="en-US" dirty="0" smtClean="0"/>
          </a:p>
          <a:p>
            <a:pPr marL="0" indent="0">
              <a:buNone/>
            </a:pPr>
            <a:endParaRPr lang="en-US" dirty="0">
              <a:solidFill>
                <a:srgbClr val="292934"/>
              </a:solidFill>
            </a:endParaRPr>
          </a:p>
          <a:p>
            <a:pPr marL="0" indent="0">
              <a:buNone/>
            </a:pPr>
            <a:endParaRPr lang="en-US" dirty="0">
              <a:solidFill>
                <a:srgbClr val="292934"/>
              </a:solidFill>
            </a:endParaRPr>
          </a:p>
          <a:p>
            <a:pPr marL="0" indent="0">
              <a:buNone/>
            </a:pPr>
            <a:endParaRPr lang="en-US" dirty="0"/>
          </a:p>
          <a:p>
            <a:pPr marL="0" indent="0">
              <a:buNone/>
            </a:pPr>
            <a:endParaRPr lang="en-US" dirty="0"/>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r>
              <a:rPr lang="en-US" sz="1600" dirty="0"/>
              <a:t>#</a:t>
            </a:r>
            <a:r>
              <a:rPr lang="en-US" sz="1600" b="1" dirty="0" smtClean="0"/>
              <a:t>BPE2015</a:t>
            </a:r>
            <a:endParaRPr lang="en-US" sz="1600" dirty="0"/>
          </a:p>
        </p:txBody>
      </p:sp>
      <p:sp>
        <p:nvSpPr>
          <p:cNvPr id="6" name="Slide Number Placeholder 5"/>
          <p:cNvSpPr>
            <a:spLocks noGrp="1"/>
          </p:cNvSpPr>
          <p:nvPr>
            <p:ph type="sldNum" sz="quarter" idx="12"/>
          </p:nvPr>
        </p:nvSpPr>
        <p:spPr/>
        <p:txBody>
          <a:bodyPr/>
          <a:lstStyle/>
          <a:p>
            <a:fld id="{E76C60FF-D6ED-466A-A29F-FBBBAB3EB913}" type="slidenum">
              <a:rPr lang="en-US" smtClean="0"/>
              <a:pPr/>
              <a:t>15</a:t>
            </a:fld>
            <a:endParaRPr lang="en-US"/>
          </a:p>
        </p:txBody>
      </p:sp>
    </p:spTree>
    <p:extLst>
      <p:ext uri="{BB962C8B-B14F-4D97-AF65-F5344CB8AC3E}">
        <p14:creationId xmlns:p14="http://schemas.microsoft.com/office/powerpoint/2010/main" val="351771501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Speakers</a:t>
            </a:r>
            <a:endParaRPr lang="en-US" dirty="0"/>
          </a:p>
        </p:txBody>
      </p:sp>
      <p:sp>
        <p:nvSpPr>
          <p:cNvPr id="3" name="Content Placeholder 2"/>
          <p:cNvSpPr>
            <a:spLocks noGrp="1"/>
          </p:cNvSpPr>
          <p:nvPr>
            <p:ph idx="1"/>
          </p:nvPr>
        </p:nvSpPr>
        <p:spPr>
          <a:xfrm>
            <a:off x="459311" y="2667000"/>
            <a:ext cx="10915386" cy="4114800"/>
          </a:xfrm>
        </p:spPr>
        <p:txBody>
          <a:bodyPr>
            <a:normAutofit lnSpcReduction="10000"/>
          </a:bodyPr>
          <a:lstStyle/>
          <a:p>
            <a:r>
              <a:rPr lang="en-US" dirty="0" smtClean="0"/>
              <a:t>Bernadette Bartlett, Library of Michigan, Michigan Documents Librarian</a:t>
            </a:r>
          </a:p>
          <a:p>
            <a:pPr marL="0" indent="0">
              <a:buNone/>
            </a:pPr>
            <a:endParaRPr lang="en-US" dirty="0" smtClean="0"/>
          </a:p>
          <a:p>
            <a:r>
              <a:rPr lang="en-US" dirty="0" smtClean="0"/>
              <a:t>Kyle K. Courtney, Harvard University, Copyright Advisor</a:t>
            </a:r>
          </a:p>
          <a:p>
            <a:pPr marL="0" indent="0">
              <a:buNone/>
            </a:pPr>
            <a:endParaRPr lang="en-US" dirty="0" smtClean="0"/>
          </a:p>
          <a:p>
            <a:r>
              <a:rPr lang="en-US" dirty="0" smtClean="0"/>
              <a:t>Kris Kasianovitz, Stanford University Library, Government Information </a:t>
            </a:r>
            <a:r>
              <a:rPr lang="en-US" dirty="0" smtClean="0"/>
              <a:t>Librarian</a:t>
            </a:r>
          </a:p>
          <a:p>
            <a:endParaRPr lang="en-US" dirty="0"/>
          </a:p>
          <a:p>
            <a:r>
              <a:rPr lang="en-US" dirty="0" smtClean="0"/>
              <a:t>Shout out to Kristina Eden, University of Michigan</a:t>
            </a:r>
            <a:r>
              <a:rPr lang="en-US" dirty="0"/>
              <a:t> </a:t>
            </a:r>
            <a:r>
              <a:rPr lang="en-US" dirty="0" smtClean="0"/>
              <a:t>Library,</a:t>
            </a:r>
            <a:r>
              <a:rPr lang="en-US" dirty="0" smtClean="0"/>
              <a:t> Copyright Instruction Library; and Justin </a:t>
            </a:r>
            <a:r>
              <a:rPr lang="en-US" dirty="0" err="1" smtClean="0"/>
              <a:t>Bonfiglio</a:t>
            </a:r>
            <a:r>
              <a:rPr lang="en-US" dirty="0" smtClean="0"/>
              <a:t>, </a:t>
            </a:r>
            <a:r>
              <a:rPr lang="en-US" dirty="0" err="1" smtClean="0"/>
              <a:t>Univiersity</a:t>
            </a:r>
            <a:r>
              <a:rPr lang="en-US" dirty="0" smtClean="0"/>
              <a:t> of Michigan Library, </a:t>
            </a:r>
            <a:r>
              <a:rPr lang="en-US" smtClean="0"/>
              <a:t>Copyright Specialist</a:t>
            </a:r>
            <a:endParaRPr lang="en-US" dirty="0" smtClean="0"/>
          </a:p>
          <a:p>
            <a:pPr marL="0" indent="0">
              <a:buNone/>
            </a:pPr>
            <a:endParaRPr lang="en-US" dirty="0" smtClean="0"/>
          </a:p>
          <a:p>
            <a:pPr marL="0" indent="0">
              <a:buNone/>
            </a:pPr>
            <a:endParaRPr lang="en-US" dirty="0"/>
          </a:p>
        </p:txBody>
      </p:sp>
      <p:sp>
        <p:nvSpPr>
          <p:cNvPr id="4" name="Date Placeholder 3"/>
          <p:cNvSpPr>
            <a:spLocks noGrp="1"/>
          </p:cNvSpPr>
          <p:nvPr>
            <p:ph type="dt" sz="half" idx="10"/>
          </p:nvPr>
        </p:nvSpPr>
        <p:spPr/>
        <p:txBody>
          <a:bodyPr/>
          <a:lstStyle/>
          <a:p>
            <a:fld id="{208F157D-F5A3-4AF4-A1B8-B45E857F37E8}" type="datetime1">
              <a:rPr lang="en-US" smtClean="0"/>
              <a:pPr/>
              <a:t>10/19/15</a:t>
            </a:fld>
            <a:endParaRPr lang="en-US"/>
          </a:p>
        </p:txBody>
      </p:sp>
      <p:sp>
        <p:nvSpPr>
          <p:cNvPr id="5" name="Slide Number Placeholder 4"/>
          <p:cNvSpPr>
            <a:spLocks noGrp="1"/>
          </p:cNvSpPr>
          <p:nvPr>
            <p:ph type="sldNum" sz="quarter" idx="12"/>
          </p:nvPr>
        </p:nvSpPr>
        <p:spPr/>
        <p:txBody>
          <a:bodyPr/>
          <a:lstStyle/>
          <a:p>
            <a:fld id="{E76C60FF-D6ED-466A-A29F-FBBBAB3EB913}" type="slidenum">
              <a:rPr lang="en-US" smtClean="0"/>
              <a:pPr/>
              <a:t>2</a:t>
            </a:fld>
            <a:endParaRPr lang="en-US"/>
          </a:p>
        </p:txBody>
      </p:sp>
      <p:sp>
        <p:nvSpPr>
          <p:cNvPr id="6" name="Footer Placeholder 5"/>
          <p:cNvSpPr>
            <a:spLocks noGrp="1"/>
          </p:cNvSpPr>
          <p:nvPr>
            <p:ph type="ftr" sz="quarter" idx="11"/>
          </p:nvPr>
        </p:nvSpPr>
        <p:spPr/>
        <p:txBody>
          <a:bodyPr/>
          <a:lstStyle/>
          <a:p>
            <a:r>
              <a:rPr lang="en-US" sz="1600" dirty="0"/>
              <a:t>#</a:t>
            </a:r>
            <a:r>
              <a:rPr lang="en-US" sz="1600" b="1" dirty="0" smtClean="0"/>
              <a:t>BPE2015</a:t>
            </a:r>
            <a:endParaRPr lang="en-US" sz="1600" dirty="0"/>
          </a:p>
        </p:txBody>
      </p:sp>
      <p:sp>
        <p:nvSpPr>
          <p:cNvPr id="7" name="Rectangle 6"/>
          <p:cNvSpPr/>
          <p:nvPr/>
        </p:nvSpPr>
        <p:spPr>
          <a:xfrm>
            <a:off x="2133600" y="1676404"/>
            <a:ext cx="8077200" cy="523220"/>
          </a:xfrm>
          <a:prstGeom prst="rect">
            <a:avLst/>
          </a:prstGeom>
        </p:spPr>
        <p:txBody>
          <a:bodyPr wrap="square">
            <a:spAutoFit/>
          </a:bodyPr>
          <a:lstStyle/>
          <a:p>
            <a:r>
              <a:rPr lang="en-US" sz="2800" b="1" dirty="0">
                <a:solidFill>
                  <a:srgbClr val="292934"/>
                </a:solidFill>
              </a:rPr>
              <a:t>CONTACT</a:t>
            </a:r>
            <a:r>
              <a:rPr lang="en-US" sz="2800" dirty="0">
                <a:solidFill>
                  <a:srgbClr val="292934"/>
                </a:solidFill>
              </a:rPr>
              <a:t> </a:t>
            </a:r>
            <a:r>
              <a:rPr lang="en-US" sz="2800" b="1" dirty="0">
                <a:solidFill>
                  <a:srgbClr val="292934"/>
                </a:solidFill>
              </a:rPr>
              <a:t>US:</a:t>
            </a:r>
            <a:r>
              <a:rPr lang="en-US" sz="2800" dirty="0">
                <a:solidFill>
                  <a:srgbClr val="292934"/>
                </a:solidFill>
              </a:rPr>
              <a:t> </a:t>
            </a:r>
            <a:r>
              <a:rPr lang="en-US" sz="2800" dirty="0">
                <a:solidFill>
                  <a:srgbClr val="292934"/>
                </a:solidFill>
                <a:hlinkClick r:id="rId3"/>
              </a:rPr>
              <a:t>http://</a:t>
            </a:r>
            <a:r>
              <a:rPr lang="en-US" sz="2800" dirty="0" smtClean="0">
                <a:solidFill>
                  <a:srgbClr val="292934"/>
                </a:solidFill>
                <a:hlinkClick r:id="rId3"/>
              </a:rPr>
              <a:t>stategov.freegovinfo.info</a:t>
            </a:r>
            <a:r>
              <a:rPr lang="en-US" sz="2800" dirty="0" smtClean="0">
                <a:solidFill>
                  <a:srgbClr val="292934"/>
                </a:solidFill>
              </a:rPr>
              <a:t> </a:t>
            </a:r>
            <a:endParaRPr lang="en-US" sz="2800" dirty="0">
              <a:solidFill>
                <a:srgbClr val="292934"/>
              </a:solidFill>
            </a:endParaRPr>
          </a:p>
        </p:txBody>
      </p:sp>
    </p:spTree>
    <p:extLst>
      <p:ext uri="{BB962C8B-B14F-4D97-AF65-F5344CB8AC3E}">
        <p14:creationId xmlns:p14="http://schemas.microsoft.com/office/powerpoint/2010/main" val="3077041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normAutofit fontScale="85000" lnSpcReduction="10000"/>
          </a:bodyPr>
          <a:lstStyle/>
          <a:p>
            <a:pPr>
              <a:lnSpc>
                <a:spcPct val="150000"/>
              </a:lnSpc>
            </a:pPr>
            <a:r>
              <a:rPr lang="en-US" sz="3200" dirty="0" smtClean="0"/>
              <a:t>What we have done since 2012 – A Synopsis</a:t>
            </a:r>
          </a:p>
          <a:p>
            <a:pPr>
              <a:lnSpc>
                <a:spcPct val="150000"/>
              </a:lnSpc>
            </a:pPr>
            <a:endParaRPr lang="en-US" sz="3200" dirty="0" smtClean="0"/>
          </a:p>
          <a:p>
            <a:pPr>
              <a:lnSpc>
                <a:spcPct val="150000"/>
              </a:lnSpc>
            </a:pPr>
            <a:r>
              <a:rPr lang="en-US" sz="3200" dirty="0" smtClean="0"/>
              <a:t>What we have learned</a:t>
            </a:r>
          </a:p>
          <a:p>
            <a:pPr>
              <a:lnSpc>
                <a:spcPct val="150000"/>
              </a:lnSpc>
            </a:pPr>
            <a:endParaRPr lang="en-US" sz="3200" dirty="0" smtClean="0"/>
          </a:p>
          <a:p>
            <a:pPr>
              <a:lnSpc>
                <a:spcPct val="150000"/>
              </a:lnSpc>
            </a:pPr>
            <a:r>
              <a:rPr lang="en-US" sz="3200" dirty="0" smtClean="0"/>
              <a:t>Key projects related to Copyright and State Government Information</a:t>
            </a:r>
          </a:p>
          <a:p>
            <a:pPr>
              <a:lnSpc>
                <a:spcPct val="150000"/>
              </a:lnSpc>
            </a:pPr>
            <a:endParaRPr lang="en-US" sz="3200" dirty="0" smtClean="0"/>
          </a:p>
          <a:p>
            <a:pPr>
              <a:lnSpc>
                <a:spcPct val="150000"/>
              </a:lnSpc>
            </a:pPr>
            <a:r>
              <a:rPr lang="en-US" sz="3200" dirty="0" smtClean="0"/>
              <a:t>DEBUT of the State Copyright Resource Center</a:t>
            </a:r>
          </a:p>
          <a:p>
            <a:pPr>
              <a:lnSpc>
                <a:spcPct val="150000"/>
              </a:lnSpc>
            </a:pPr>
            <a:endParaRPr lang="en-US" dirty="0" smtClean="0"/>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r>
              <a:rPr lang="en-US" sz="1600" dirty="0"/>
              <a:t>#</a:t>
            </a:r>
            <a:r>
              <a:rPr lang="en-US" sz="1600" b="1" dirty="0" smtClean="0"/>
              <a:t>BPE2015</a:t>
            </a:r>
            <a:endParaRPr lang="en-US" sz="1600" dirty="0"/>
          </a:p>
        </p:txBody>
      </p:sp>
      <p:sp>
        <p:nvSpPr>
          <p:cNvPr id="6" name="Slide Number Placeholder 5"/>
          <p:cNvSpPr>
            <a:spLocks noGrp="1"/>
          </p:cNvSpPr>
          <p:nvPr>
            <p:ph type="sldNum" sz="quarter" idx="12"/>
          </p:nvPr>
        </p:nvSpPr>
        <p:spPr/>
        <p:txBody>
          <a:bodyPr/>
          <a:lstStyle/>
          <a:p>
            <a:fld id="{E76C60FF-D6ED-466A-A29F-FBBBAB3EB913}" type="slidenum">
              <a:rPr lang="en-US" smtClean="0"/>
              <a:pPr/>
              <a:t>3</a:t>
            </a:fld>
            <a:endParaRPr lang="en-US"/>
          </a:p>
        </p:txBody>
      </p:sp>
    </p:spTree>
    <p:extLst>
      <p:ext uri="{BB962C8B-B14F-4D97-AF65-F5344CB8AC3E}">
        <p14:creationId xmlns:p14="http://schemas.microsoft.com/office/powerpoint/2010/main" val="245024105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Synopsis </a:t>
            </a:r>
            <a:endParaRPr lang="en-US" dirty="0"/>
          </a:p>
        </p:txBody>
      </p:sp>
      <p:sp>
        <p:nvSpPr>
          <p:cNvPr id="3" name="Content Placeholder 2"/>
          <p:cNvSpPr>
            <a:spLocks noGrp="1"/>
          </p:cNvSpPr>
          <p:nvPr>
            <p:ph idx="1"/>
          </p:nvPr>
        </p:nvSpPr>
        <p:spPr>
          <a:xfrm>
            <a:off x="6330461" y="2102061"/>
            <a:ext cx="5130056" cy="690994"/>
          </a:xfrm>
        </p:spPr>
        <p:txBody>
          <a:bodyPr/>
          <a:lstStyle/>
          <a:p>
            <a:pPr marL="0" indent="0">
              <a:buNone/>
            </a:pPr>
            <a:r>
              <a:rPr lang="en-US" b="1" dirty="0" smtClean="0"/>
              <a:t>Publications NOT Records</a:t>
            </a:r>
          </a:p>
          <a:p>
            <a:pPr marL="0" indent="0">
              <a:buNone/>
            </a:pPr>
            <a:endParaRPr lang="en-US" dirty="0"/>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r>
              <a:rPr lang="en-US" sz="1600" dirty="0"/>
              <a:t>#</a:t>
            </a:r>
            <a:r>
              <a:rPr lang="en-US" sz="1600" b="1" dirty="0" smtClean="0"/>
              <a:t>BPE2015</a:t>
            </a:r>
            <a:endParaRPr lang="en-US" sz="1600" dirty="0"/>
          </a:p>
        </p:txBody>
      </p:sp>
      <p:sp>
        <p:nvSpPr>
          <p:cNvPr id="6" name="Slide Number Placeholder 5"/>
          <p:cNvSpPr>
            <a:spLocks noGrp="1"/>
          </p:cNvSpPr>
          <p:nvPr>
            <p:ph type="sldNum" sz="quarter" idx="12"/>
          </p:nvPr>
        </p:nvSpPr>
        <p:spPr/>
        <p:txBody>
          <a:bodyPr/>
          <a:lstStyle/>
          <a:p>
            <a:fld id="{E76C60FF-D6ED-466A-A29F-FBBBAB3EB913}" type="slidenum">
              <a:rPr lang="en-US" smtClean="0"/>
              <a:pPr/>
              <a:t>4</a:t>
            </a:fld>
            <a:endParaRPr lang="en-US"/>
          </a:p>
        </p:txBody>
      </p:sp>
      <p:pic>
        <p:nvPicPr>
          <p:cNvPr id="7" name="Picture 6" descr="Screen Shot 2014-05-01 at 3.52.27 PM.png"/>
          <p:cNvPicPr>
            <a:picLocks noChangeAspect="1"/>
          </p:cNvPicPr>
          <p:nvPr/>
        </p:nvPicPr>
        <p:blipFill rotWithShape="1">
          <a:blip r:embed="rId3">
            <a:extLst>
              <a:ext uri="{28A0092B-C50C-407E-A947-70E740481C1C}">
                <a14:useLocalDpi xmlns:a14="http://schemas.microsoft.com/office/drawing/2010/main"/>
              </a:ext>
            </a:extLst>
          </a:blip>
          <a:srcRect l="1018" t="6309" r="833" b="3195"/>
          <a:stretch/>
        </p:blipFill>
        <p:spPr>
          <a:xfrm>
            <a:off x="6330461" y="2860967"/>
            <a:ext cx="4763027" cy="2012395"/>
          </a:xfrm>
          <a:prstGeom prst="rect">
            <a:avLst/>
          </a:prstGeom>
          <a:ln>
            <a:noFill/>
          </a:ln>
          <a:effectLst>
            <a:softEdge rad="112500"/>
          </a:effectLst>
        </p:spPr>
      </p:pic>
      <p:pic>
        <p:nvPicPr>
          <p:cNvPr id="8" name="Picture 7"/>
          <p:cNvPicPr>
            <a:picLocks noChangeAspect="1"/>
          </p:cNvPicPr>
          <p:nvPr/>
        </p:nvPicPr>
        <p:blipFill>
          <a:blip r:embed="rId4"/>
          <a:stretch>
            <a:fillRect/>
          </a:stretch>
        </p:blipFill>
        <p:spPr>
          <a:xfrm>
            <a:off x="2072920" y="2111631"/>
            <a:ext cx="2527545" cy="1755533"/>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522919" y="1369739"/>
            <a:ext cx="6648476" cy="523220"/>
          </a:xfrm>
          <a:prstGeom prst="rect">
            <a:avLst/>
          </a:prstGeom>
          <a:noFill/>
        </p:spPr>
        <p:txBody>
          <a:bodyPr wrap="square" rtlCol="0">
            <a:spAutoFit/>
          </a:bodyPr>
          <a:lstStyle/>
          <a:p>
            <a:r>
              <a:rPr lang="en-US" sz="2800" b="1" dirty="0" smtClean="0"/>
              <a:t>Free State Government Information </a:t>
            </a:r>
            <a:endParaRPr lang="en-US" sz="2800" b="1" dirty="0"/>
          </a:p>
        </p:txBody>
      </p:sp>
      <p:sp>
        <p:nvSpPr>
          <p:cNvPr id="15" name="TextBox 14"/>
          <p:cNvSpPr txBox="1"/>
          <p:nvPr/>
        </p:nvSpPr>
        <p:spPr>
          <a:xfrm>
            <a:off x="522919" y="4414066"/>
            <a:ext cx="5353648" cy="830997"/>
          </a:xfrm>
          <a:prstGeom prst="rect">
            <a:avLst/>
          </a:prstGeom>
          <a:noFill/>
        </p:spPr>
        <p:txBody>
          <a:bodyPr wrap="square" rtlCol="0">
            <a:spAutoFit/>
          </a:bodyPr>
          <a:lstStyle/>
          <a:p>
            <a:r>
              <a:rPr lang="en-US" sz="2400" b="1" dirty="0" smtClean="0"/>
              <a:t>Federal: Public Domain Now, </a:t>
            </a:r>
          </a:p>
          <a:p>
            <a:r>
              <a:rPr lang="en-US" sz="2400" b="1" dirty="0" smtClean="0"/>
              <a:t>17 US Code, Ch</a:t>
            </a:r>
            <a:r>
              <a:rPr lang="en-US" sz="2400" b="1" dirty="0"/>
              <a:t>. 1 § 105 </a:t>
            </a:r>
          </a:p>
        </p:txBody>
      </p:sp>
      <p:sp>
        <p:nvSpPr>
          <p:cNvPr id="16" name="TextBox 15"/>
          <p:cNvSpPr txBox="1"/>
          <p:nvPr/>
        </p:nvSpPr>
        <p:spPr>
          <a:xfrm>
            <a:off x="1718150" y="5617428"/>
            <a:ext cx="5453245" cy="646331"/>
          </a:xfrm>
          <a:prstGeom prst="rect">
            <a:avLst/>
          </a:prstGeom>
          <a:noFill/>
        </p:spPr>
        <p:txBody>
          <a:bodyPr wrap="square" rtlCol="0">
            <a:spAutoFit/>
          </a:bodyPr>
          <a:lstStyle/>
          <a:p>
            <a:r>
              <a:rPr lang="en-US" sz="2400" b="1" dirty="0" smtClean="0"/>
              <a:t>50 States: Public Domain in </a:t>
            </a:r>
            <a:r>
              <a:rPr lang="en-US" sz="3600" b="1" dirty="0" smtClean="0"/>
              <a:t>2111</a:t>
            </a:r>
            <a:endParaRPr lang="en-US" sz="3600" b="1" dirty="0"/>
          </a:p>
        </p:txBody>
      </p:sp>
      <p:pic>
        <p:nvPicPr>
          <p:cNvPr id="17" name="Picture 16" descr="Copyright_symbol_9.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116" y="5448465"/>
            <a:ext cx="953444" cy="953444"/>
          </a:xfrm>
          <a:prstGeom prst="rect">
            <a:avLst/>
          </a:prstGeom>
          <a:ln>
            <a:noFill/>
          </a:ln>
          <a:effectLst>
            <a:outerShdw blurRad="292100" dist="139700" dir="2700000" algn="tl" rotWithShape="0">
              <a:srgbClr val="333333">
                <a:alpha val="65000"/>
              </a:srgbClr>
            </a:outerShdw>
          </a:effectLst>
        </p:spPr>
      </p:pic>
      <p:sp>
        <p:nvSpPr>
          <p:cNvPr id="18" name="TextBox 17"/>
          <p:cNvSpPr txBox="1"/>
          <p:nvPr/>
        </p:nvSpPr>
        <p:spPr>
          <a:xfrm>
            <a:off x="7694314" y="5478929"/>
            <a:ext cx="2614572" cy="1015663"/>
          </a:xfrm>
          <a:prstGeom prst="rect">
            <a:avLst/>
          </a:prstGeom>
          <a:noFill/>
        </p:spPr>
        <p:txBody>
          <a:bodyPr wrap="square" rtlCol="0">
            <a:spAutoFit/>
          </a:bodyPr>
          <a:lstStyle/>
          <a:p>
            <a:r>
              <a:rPr lang="en-US" sz="2000" b="1" dirty="0" smtClean="0"/>
              <a:t>Publicly Available</a:t>
            </a:r>
          </a:p>
          <a:p>
            <a:r>
              <a:rPr lang="en-US" sz="2000" b="1" dirty="0" err="1" smtClean="0"/>
              <a:t>vs</a:t>
            </a:r>
            <a:endParaRPr lang="en-US" sz="2000" b="1" dirty="0" smtClean="0"/>
          </a:p>
          <a:p>
            <a:r>
              <a:rPr lang="en-US" sz="2000" b="1" dirty="0" smtClean="0"/>
              <a:t>Public Domain</a:t>
            </a:r>
            <a:endParaRPr lang="en-US" sz="2000" b="1" dirty="0"/>
          </a:p>
        </p:txBody>
      </p:sp>
    </p:spTree>
    <p:extLst>
      <p:ext uri="{BB962C8B-B14F-4D97-AF65-F5344CB8AC3E}">
        <p14:creationId xmlns:p14="http://schemas.microsoft.com/office/powerpoint/2010/main" val="301460705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Synopsis - Perspectives</a:t>
            </a:r>
            <a:endParaRPr lang="en-US" dirty="0"/>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r>
              <a:rPr lang="en-US" sz="1600" dirty="0"/>
              <a:t>#</a:t>
            </a:r>
            <a:r>
              <a:rPr lang="en-US" sz="1600" b="1" dirty="0" smtClean="0"/>
              <a:t>BPE2015</a:t>
            </a:r>
            <a:endParaRPr lang="en-US" sz="1600" dirty="0"/>
          </a:p>
        </p:txBody>
      </p:sp>
      <p:sp>
        <p:nvSpPr>
          <p:cNvPr id="6" name="Slide Number Placeholder 5"/>
          <p:cNvSpPr>
            <a:spLocks noGrp="1"/>
          </p:cNvSpPr>
          <p:nvPr>
            <p:ph type="sldNum" sz="quarter" idx="12"/>
          </p:nvPr>
        </p:nvSpPr>
        <p:spPr/>
        <p:txBody>
          <a:bodyPr/>
          <a:lstStyle/>
          <a:p>
            <a:fld id="{E76C60FF-D6ED-466A-A29F-FBBBAB3EB913}" type="slidenum">
              <a:rPr lang="en-US" smtClean="0"/>
              <a:pPr/>
              <a:t>5</a:t>
            </a:fld>
            <a:endParaRPr lang="en-US"/>
          </a:p>
        </p:txBody>
      </p:sp>
      <p:graphicFrame>
        <p:nvGraphicFramePr>
          <p:cNvPr id="8" name="Diagram 7"/>
          <p:cNvGraphicFramePr/>
          <p:nvPr>
            <p:extLst>
              <p:ext uri="{D42A27DB-BD31-4B8C-83A1-F6EECF244321}">
                <p14:modId xmlns:p14="http://schemas.microsoft.com/office/powerpoint/2010/main" val="1422735441"/>
              </p:ext>
            </p:extLst>
          </p:nvPr>
        </p:nvGraphicFramePr>
        <p:xfrm>
          <a:off x="556462" y="1522384"/>
          <a:ext cx="10620144" cy="45574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5029939" y="5934670"/>
            <a:ext cx="6337226" cy="854080"/>
          </a:xfrm>
          <a:prstGeom prst="rect">
            <a:avLst/>
          </a:prstGeom>
          <a:noFill/>
        </p:spPr>
        <p:txBody>
          <a:bodyPr wrap="square" rtlCol="0">
            <a:spAutoFit/>
          </a:bodyPr>
          <a:lstStyle/>
          <a:p>
            <a:r>
              <a:rPr lang="en-US" sz="1050" dirty="0" smtClean="0"/>
              <a:t>Image Credit:</a:t>
            </a:r>
          </a:p>
          <a:p>
            <a:r>
              <a:rPr lang="en-US" sz="1050" dirty="0" err="1" smtClean="0"/>
              <a:t>Dvotygirl</a:t>
            </a:r>
            <a:r>
              <a:rPr lang="en-US" sz="1050" dirty="0" smtClean="0"/>
              <a:t>. 23 February 2008. A book scanner at the Internet Archive, San Francisco, CA.</a:t>
            </a:r>
          </a:p>
          <a:p>
            <a:r>
              <a:rPr lang="en-US" sz="1050" dirty="0" smtClean="0"/>
              <a:t> </a:t>
            </a:r>
            <a:r>
              <a:rPr lang="en-US" sz="1050" dirty="0"/>
              <a:t>https://</a:t>
            </a:r>
            <a:r>
              <a:rPr lang="en-US" sz="1050" dirty="0" err="1"/>
              <a:t>en.wikipedia.org</a:t>
            </a:r>
            <a:r>
              <a:rPr lang="en-US" sz="1050" dirty="0"/>
              <a:t>/wiki/Digitizing#/media/File:Internet_Archive_book_scanner_1.jpg</a:t>
            </a:r>
          </a:p>
          <a:p>
            <a:endParaRPr lang="en-US" dirty="0"/>
          </a:p>
        </p:txBody>
      </p:sp>
    </p:spTree>
    <p:extLst>
      <p:ext uri="{BB962C8B-B14F-4D97-AF65-F5344CB8AC3E}">
        <p14:creationId xmlns:p14="http://schemas.microsoft.com/office/powerpoint/2010/main" val="352145161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782" y="553045"/>
            <a:ext cx="10972800" cy="990600"/>
          </a:xfrm>
        </p:spPr>
        <p:txBody>
          <a:bodyPr/>
          <a:lstStyle/>
          <a:p>
            <a:r>
              <a:rPr lang="en-US" dirty="0" smtClean="0"/>
              <a:t>Approaches and solutions</a:t>
            </a:r>
            <a:endParaRPr lang="en-US" dirty="0"/>
          </a:p>
        </p:txBody>
      </p:sp>
      <p:sp>
        <p:nvSpPr>
          <p:cNvPr id="3" name="Content Placeholder 2"/>
          <p:cNvSpPr>
            <a:spLocks noGrp="1"/>
          </p:cNvSpPr>
          <p:nvPr>
            <p:ph idx="1"/>
          </p:nvPr>
        </p:nvSpPr>
        <p:spPr>
          <a:xfrm>
            <a:off x="609600" y="2468562"/>
            <a:ext cx="5181600" cy="4008437"/>
          </a:xfrm>
        </p:spPr>
        <p:txBody>
          <a:bodyPr/>
          <a:lstStyle/>
          <a:p>
            <a:pPr lvl="1"/>
            <a:endParaRPr lang="en-US" sz="3600" dirty="0" smtClean="0"/>
          </a:p>
          <a:p>
            <a:pPr lvl="1"/>
            <a:r>
              <a:rPr lang="en-US" sz="3600" dirty="0" smtClean="0"/>
              <a:t>Seek Permission</a:t>
            </a:r>
            <a:endParaRPr lang="en-US" sz="3600" dirty="0"/>
          </a:p>
          <a:p>
            <a:pPr lvl="1"/>
            <a:r>
              <a:rPr lang="en-US" sz="3600" dirty="0"/>
              <a:t>Take down notices</a:t>
            </a:r>
          </a:p>
          <a:p>
            <a:pPr lvl="1"/>
            <a:r>
              <a:rPr lang="en-US" sz="3600" dirty="0" smtClean="0"/>
              <a:t>Copyright </a:t>
            </a:r>
            <a:r>
              <a:rPr lang="en-US" sz="3600" dirty="0"/>
              <a:t>Review</a:t>
            </a:r>
          </a:p>
          <a:p>
            <a:pPr lvl="1">
              <a:buClr>
                <a:srgbClr val="93A299"/>
              </a:buClr>
            </a:pPr>
            <a:endParaRPr lang="en-US" sz="2400" dirty="0">
              <a:solidFill>
                <a:srgbClr val="292934"/>
              </a:solidFill>
            </a:endParaRPr>
          </a:p>
          <a:p>
            <a:pPr>
              <a:buClr>
                <a:srgbClr val="93A299"/>
              </a:buClr>
            </a:pPr>
            <a:endParaRPr lang="en-US" sz="2800" dirty="0">
              <a:solidFill>
                <a:srgbClr val="292934"/>
              </a:solidFill>
            </a:endParaRPr>
          </a:p>
          <a:p>
            <a:endParaRPr lang="en-US" dirty="0"/>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r>
              <a:rPr lang="en-US" sz="1600" dirty="0"/>
              <a:t>#</a:t>
            </a:r>
            <a:r>
              <a:rPr lang="en-US" sz="1600" b="1" dirty="0" smtClean="0"/>
              <a:t>BPE2015</a:t>
            </a:r>
            <a:endParaRPr lang="en-US" sz="1600" dirty="0"/>
          </a:p>
        </p:txBody>
      </p:sp>
      <p:sp>
        <p:nvSpPr>
          <p:cNvPr id="6" name="Slide Number Placeholder 5"/>
          <p:cNvSpPr>
            <a:spLocks noGrp="1"/>
          </p:cNvSpPr>
          <p:nvPr>
            <p:ph type="sldNum" sz="quarter" idx="12"/>
          </p:nvPr>
        </p:nvSpPr>
        <p:spPr/>
        <p:txBody>
          <a:bodyPr/>
          <a:lstStyle/>
          <a:p>
            <a:fld id="{E76C60FF-D6ED-466A-A29F-FBBBAB3EB913}" type="slidenum">
              <a:rPr lang="en-US" smtClean="0"/>
              <a:pPr/>
              <a:t>6</a:t>
            </a:fld>
            <a:endParaRPr lang="en-US"/>
          </a:p>
        </p:txBody>
      </p:sp>
      <p:sp>
        <p:nvSpPr>
          <p:cNvPr id="7" name="Text Placeholder 6"/>
          <p:cNvSpPr>
            <a:spLocks noGrp="1"/>
          </p:cNvSpPr>
          <p:nvPr>
            <p:ph type="body" idx="4294967295"/>
          </p:nvPr>
        </p:nvSpPr>
        <p:spPr>
          <a:xfrm>
            <a:off x="401782" y="2200523"/>
            <a:ext cx="5241925" cy="639763"/>
          </a:xfrm>
        </p:spPr>
        <p:txBody>
          <a:bodyPr>
            <a:noAutofit/>
          </a:bodyPr>
          <a:lstStyle/>
          <a:p>
            <a:pPr marL="0" indent="0" algn="ctr">
              <a:buNone/>
            </a:pPr>
            <a:r>
              <a:rPr lang="en-US" sz="4000" dirty="0" smtClean="0"/>
              <a:t>Immediate</a:t>
            </a:r>
            <a:endParaRPr lang="en-US" sz="4000" dirty="0"/>
          </a:p>
        </p:txBody>
      </p:sp>
      <p:sp>
        <p:nvSpPr>
          <p:cNvPr id="8" name="Text Placeholder 7"/>
          <p:cNvSpPr>
            <a:spLocks noGrp="1"/>
          </p:cNvSpPr>
          <p:nvPr>
            <p:ph type="body" sz="quarter" idx="4294967295"/>
          </p:nvPr>
        </p:nvSpPr>
        <p:spPr>
          <a:xfrm>
            <a:off x="6650615" y="2200522"/>
            <a:ext cx="5241925" cy="639763"/>
          </a:xfrm>
        </p:spPr>
        <p:txBody>
          <a:bodyPr>
            <a:noAutofit/>
          </a:bodyPr>
          <a:lstStyle/>
          <a:p>
            <a:pPr marL="0" indent="0" algn="ctr">
              <a:buNone/>
            </a:pPr>
            <a:r>
              <a:rPr lang="en-US" sz="4000" dirty="0" smtClean="0"/>
              <a:t>Long Term</a:t>
            </a:r>
            <a:endParaRPr lang="en-US" sz="4000" dirty="0"/>
          </a:p>
        </p:txBody>
      </p:sp>
      <p:sp>
        <p:nvSpPr>
          <p:cNvPr id="9" name="Content Placeholder 8"/>
          <p:cNvSpPr>
            <a:spLocks noGrp="1"/>
          </p:cNvSpPr>
          <p:nvPr>
            <p:ph sz="quarter" idx="4294967295"/>
          </p:nvPr>
        </p:nvSpPr>
        <p:spPr>
          <a:xfrm>
            <a:off x="6950075" y="2468562"/>
            <a:ext cx="5241925" cy="3065462"/>
          </a:xfrm>
        </p:spPr>
        <p:txBody>
          <a:bodyPr/>
          <a:lstStyle/>
          <a:p>
            <a:pPr lvl="1"/>
            <a:endParaRPr lang="en-US" sz="3600" dirty="0" smtClean="0"/>
          </a:p>
          <a:p>
            <a:pPr lvl="1"/>
            <a:r>
              <a:rPr lang="en-US" sz="3600" dirty="0" smtClean="0"/>
              <a:t>Legislative Change</a:t>
            </a:r>
          </a:p>
          <a:p>
            <a:pPr lvl="1"/>
            <a:r>
              <a:rPr lang="en-US" sz="3600" dirty="0" smtClean="0"/>
              <a:t>Executive Authority</a:t>
            </a:r>
          </a:p>
          <a:p>
            <a:pPr lvl="1"/>
            <a:r>
              <a:rPr lang="en-US" sz="3600" dirty="0" smtClean="0"/>
              <a:t>Creative Commons</a:t>
            </a:r>
          </a:p>
          <a:p>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1787" y="3497165"/>
            <a:ext cx="1913659" cy="1735267"/>
          </a:xfrm>
          <a:prstGeom prst="rect">
            <a:avLst/>
          </a:prstGeom>
        </p:spPr>
      </p:pic>
    </p:spTree>
    <p:extLst>
      <p:ext uri="{BB962C8B-B14F-4D97-AF65-F5344CB8AC3E}">
        <p14:creationId xmlns:p14="http://schemas.microsoft.com/office/powerpoint/2010/main" val="336896053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we have learned?</a:t>
            </a:r>
            <a:endParaRPr lang="en-US" dirty="0"/>
          </a:p>
        </p:txBody>
      </p:sp>
      <p:sp>
        <p:nvSpPr>
          <p:cNvPr id="3" name="Content Placeholder 2"/>
          <p:cNvSpPr>
            <a:spLocks noGrp="1"/>
          </p:cNvSpPr>
          <p:nvPr>
            <p:ph idx="1"/>
          </p:nvPr>
        </p:nvSpPr>
        <p:spPr/>
        <p:txBody>
          <a:bodyPr/>
          <a:lstStyle/>
          <a:p>
            <a:r>
              <a:rPr lang="en-US" dirty="0" smtClean="0"/>
              <a:t>Wide support for state government information being in the public domain OR at least utilizing Creative Commons</a:t>
            </a:r>
          </a:p>
          <a:p>
            <a:r>
              <a:rPr lang="en-US" dirty="0" smtClean="0"/>
              <a:t>Most do not know or are not able to easily determine their state’s copyright policy.</a:t>
            </a:r>
          </a:p>
          <a:p>
            <a:r>
              <a:rPr lang="en-US" dirty="0"/>
              <a:t> </a:t>
            </a:r>
            <a:r>
              <a:rPr lang="en-US" dirty="0" smtClean="0"/>
              <a:t>There are a lot of common questions/issues </a:t>
            </a:r>
          </a:p>
          <a:p>
            <a:pPr lvl="1"/>
            <a:r>
              <a:rPr lang="en-US" dirty="0" smtClean="0"/>
              <a:t>Digitization projects </a:t>
            </a:r>
          </a:p>
          <a:p>
            <a:pPr lvl="1"/>
            <a:r>
              <a:rPr lang="en-US" dirty="0" smtClean="0"/>
              <a:t>How to find/contact state government information creators</a:t>
            </a:r>
          </a:p>
          <a:p>
            <a:pPr lvl="2"/>
            <a:r>
              <a:rPr lang="en-US" dirty="0" smtClean="0"/>
              <a:t>Obsolete departments or agencies</a:t>
            </a:r>
          </a:p>
          <a:p>
            <a:r>
              <a:rPr lang="en-US" dirty="0" smtClean="0"/>
              <a:t>Recent developments</a:t>
            </a:r>
          </a:p>
          <a:p>
            <a:pPr lvl="1"/>
            <a:r>
              <a:rPr lang="en-US" dirty="0" smtClean="0"/>
              <a:t>Legislation</a:t>
            </a:r>
          </a:p>
          <a:p>
            <a:pPr lvl="1"/>
            <a:r>
              <a:rPr lang="en-US" dirty="0" smtClean="0"/>
              <a:t>Lawsuits</a:t>
            </a:r>
          </a:p>
          <a:p>
            <a:pPr lvl="2"/>
            <a:r>
              <a:rPr lang="en-US" dirty="0"/>
              <a:t>Carl Malamud, </a:t>
            </a:r>
            <a:r>
              <a:rPr lang="en-US" dirty="0">
                <a:hlinkClick r:id="rId3"/>
              </a:rPr>
              <a:t>https://public.resource.org/about/</a:t>
            </a:r>
            <a:endParaRPr lang="en-US" dirty="0"/>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r>
              <a:rPr lang="en-US" sz="1600" dirty="0"/>
              <a:t>#</a:t>
            </a:r>
            <a:r>
              <a:rPr lang="en-US" sz="1600" b="1" dirty="0" smtClean="0"/>
              <a:t>BPE2015</a:t>
            </a:r>
            <a:endParaRPr lang="en-US" sz="1600" dirty="0"/>
          </a:p>
        </p:txBody>
      </p:sp>
      <p:sp>
        <p:nvSpPr>
          <p:cNvPr id="6" name="Slide Number Placeholder 5"/>
          <p:cNvSpPr>
            <a:spLocks noGrp="1"/>
          </p:cNvSpPr>
          <p:nvPr>
            <p:ph type="sldNum" sz="quarter" idx="12"/>
          </p:nvPr>
        </p:nvSpPr>
        <p:spPr/>
        <p:txBody>
          <a:bodyPr/>
          <a:lstStyle/>
          <a:p>
            <a:fld id="{E76C60FF-D6ED-466A-A29F-FBBBAB3EB913}" type="slidenum">
              <a:rPr lang="en-US" smtClean="0"/>
              <a:pPr/>
              <a:t>7</a:t>
            </a:fld>
            <a:endParaRPr lang="en-US"/>
          </a:p>
        </p:txBody>
      </p:sp>
    </p:spTree>
    <p:extLst>
      <p:ext uri="{BB962C8B-B14F-4D97-AF65-F5344CB8AC3E}">
        <p14:creationId xmlns:p14="http://schemas.microsoft.com/office/powerpoint/2010/main" val="266917025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Copyright related projects	</a:t>
            </a:r>
            <a:endParaRPr lang="en-US" dirty="0"/>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r>
              <a:rPr lang="en-US" sz="1600" dirty="0"/>
              <a:t>#</a:t>
            </a:r>
            <a:r>
              <a:rPr lang="en-US" sz="1600" b="1" dirty="0" smtClean="0"/>
              <a:t>BPE2015</a:t>
            </a:r>
            <a:endParaRPr lang="en-US" sz="1600" dirty="0"/>
          </a:p>
        </p:txBody>
      </p:sp>
      <p:sp>
        <p:nvSpPr>
          <p:cNvPr id="6" name="Slide Number Placeholder 5"/>
          <p:cNvSpPr>
            <a:spLocks noGrp="1"/>
          </p:cNvSpPr>
          <p:nvPr>
            <p:ph type="sldNum" sz="quarter" idx="12"/>
          </p:nvPr>
        </p:nvSpPr>
        <p:spPr/>
        <p:txBody>
          <a:bodyPr/>
          <a:lstStyle/>
          <a:p>
            <a:fld id="{E76C60FF-D6ED-466A-A29F-FBBBAB3EB913}" type="slidenum">
              <a:rPr lang="en-US" smtClean="0"/>
              <a:pPr/>
              <a:t>8</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0721" y="3353668"/>
            <a:ext cx="1428750" cy="1428750"/>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774" y="4923064"/>
            <a:ext cx="2008909" cy="16711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descr="hathitrust.jpg"/>
          <p:cNvPicPr>
            <a:picLocks noChangeAspect="1"/>
          </p:cNvPicPr>
          <p:nvPr/>
        </p:nvPicPr>
        <p:blipFill rotWithShape="1">
          <a:blip r:embed="rId5">
            <a:extLst>
              <a:ext uri="{28A0092B-C50C-407E-A947-70E740481C1C}">
                <a14:useLocalDpi xmlns:a14="http://schemas.microsoft.com/office/drawing/2010/main" val="0"/>
              </a:ext>
            </a:extLst>
          </a:blip>
          <a:srcRect l="18386" t="36265" r="18490" b="2356"/>
          <a:stretch/>
        </p:blipFill>
        <p:spPr>
          <a:xfrm>
            <a:off x="708850" y="1649628"/>
            <a:ext cx="1880426" cy="1756616"/>
          </a:xfrm>
          <a:prstGeom prst="rect">
            <a:avLst/>
          </a:prstGeom>
          <a:ln>
            <a:noFill/>
          </a:ln>
          <a:effectLst>
            <a:outerShdw blurRad="292100" dist="139700" dir="2700000" algn="tl" rotWithShape="0">
              <a:srgbClr val="333333">
                <a:alpha val="65000"/>
              </a:srgbClr>
            </a:outerShdw>
          </a:effectLst>
        </p:spPr>
      </p:pic>
      <p:sp>
        <p:nvSpPr>
          <p:cNvPr id="11" name="Rectangle 10"/>
          <p:cNvSpPr/>
          <p:nvPr/>
        </p:nvSpPr>
        <p:spPr>
          <a:xfrm>
            <a:off x="2900322" y="1878721"/>
            <a:ext cx="6096000" cy="1015663"/>
          </a:xfrm>
          <a:prstGeom prst="rect">
            <a:avLst/>
          </a:prstGeom>
        </p:spPr>
        <p:txBody>
          <a:bodyPr>
            <a:spAutoFit/>
          </a:bodyPr>
          <a:lstStyle/>
          <a:p>
            <a:r>
              <a:rPr lang="en-US" sz="2000" dirty="0" err="1" smtClean="0"/>
              <a:t>HathiTrust</a:t>
            </a:r>
            <a:r>
              <a:rPr lang="en-US" sz="2000" dirty="0" smtClean="0"/>
              <a:t> Copyright </a:t>
            </a:r>
            <a:r>
              <a:rPr lang="en-US" sz="2000" dirty="0"/>
              <a:t>Review Management System </a:t>
            </a:r>
            <a:r>
              <a:rPr lang="en-US" sz="2000" dirty="0" smtClean="0"/>
              <a:t>(CRMS) State Docs Review </a:t>
            </a:r>
          </a:p>
          <a:p>
            <a:pPr lvl="1"/>
            <a:r>
              <a:rPr lang="en-US" sz="2000" dirty="0" smtClean="0"/>
              <a:t>Grant </a:t>
            </a:r>
            <a:r>
              <a:rPr lang="en-US" sz="2000" dirty="0"/>
              <a:t>ending Feb. 2016</a:t>
            </a:r>
          </a:p>
        </p:txBody>
      </p:sp>
      <p:sp>
        <p:nvSpPr>
          <p:cNvPr id="12" name="Rectangle 11"/>
          <p:cNvSpPr/>
          <p:nvPr/>
        </p:nvSpPr>
        <p:spPr>
          <a:xfrm>
            <a:off x="4828607" y="3714100"/>
            <a:ext cx="6096000" cy="707886"/>
          </a:xfrm>
          <a:prstGeom prst="rect">
            <a:avLst/>
          </a:prstGeom>
        </p:spPr>
        <p:txBody>
          <a:bodyPr>
            <a:spAutoFit/>
          </a:bodyPr>
          <a:lstStyle/>
          <a:p>
            <a:r>
              <a:rPr lang="en-US" sz="2000" dirty="0"/>
              <a:t>Ohio is talking</a:t>
            </a:r>
          </a:p>
          <a:p>
            <a:pPr lvl="1"/>
            <a:r>
              <a:rPr lang="en-US" sz="2000" dirty="0"/>
              <a:t>clarify copyright for OH state publications </a:t>
            </a:r>
          </a:p>
        </p:txBody>
      </p:sp>
      <p:sp>
        <p:nvSpPr>
          <p:cNvPr id="14" name="Rectangle 13"/>
          <p:cNvSpPr/>
          <p:nvPr/>
        </p:nvSpPr>
        <p:spPr>
          <a:xfrm>
            <a:off x="3100721" y="4993734"/>
            <a:ext cx="6096000" cy="1600438"/>
          </a:xfrm>
          <a:prstGeom prst="rect">
            <a:avLst/>
          </a:prstGeom>
        </p:spPr>
        <p:txBody>
          <a:bodyPr>
            <a:spAutoFit/>
          </a:bodyPr>
          <a:lstStyle/>
          <a:p>
            <a:endParaRPr lang="en-US" dirty="0"/>
          </a:p>
          <a:p>
            <a:r>
              <a:rPr lang="en-US" sz="2000" dirty="0"/>
              <a:t>State Copyright Resource Center [</a:t>
            </a:r>
            <a:r>
              <a:rPr lang="en-US" sz="2000" dirty="0">
                <a:solidFill>
                  <a:srgbClr val="FF0000"/>
                </a:solidFill>
              </a:rPr>
              <a:t>Hot off the presses</a:t>
            </a:r>
            <a:r>
              <a:rPr lang="en-US" sz="2000" dirty="0" smtClean="0">
                <a:solidFill>
                  <a:srgbClr val="FF0000"/>
                </a:solidFill>
              </a:rPr>
              <a:t>!!</a:t>
            </a:r>
            <a:r>
              <a:rPr lang="en-US" sz="2000" dirty="0" smtClean="0"/>
              <a:t>}</a:t>
            </a:r>
            <a:endParaRPr lang="en-US" sz="2000" dirty="0">
              <a:solidFill>
                <a:srgbClr val="FF0000"/>
              </a:solidFill>
            </a:endParaRPr>
          </a:p>
          <a:p>
            <a:r>
              <a:rPr lang="en-US" sz="2000" dirty="0" smtClean="0"/>
              <a:t>Kyle </a:t>
            </a:r>
            <a:r>
              <a:rPr lang="en-US" sz="2000" dirty="0"/>
              <a:t>Courtney, 50 state survey of copyright law, rule and policy</a:t>
            </a:r>
          </a:p>
        </p:txBody>
      </p:sp>
    </p:spTree>
    <p:extLst>
      <p:ext uri="{BB962C8B-B14F-4D97-AF65-F5344CB8AC3E}">
        <p14:creationId xmlns:p14="http://schemas.microsoft.com/office/powerpoint/2010/main" val="129196094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Copyright Resource </a:t>
            </a:r>
            <a:r>
              <a:rPr lang="en-US" dirty="0" smtClean="0"/>
              <a:t>Center: Beginnings</a:t>
            </a:r>
            <a:endParaRPr lang="en-US" dirty="0"/>
          </a:p>
        </p:txBody>
      </p:sp>
      <p:sp>
        <p:nvSpPr>
          <p:cNvPr id="3" name="Content Placeholder 2"/>
          <p:cNvSpPr>
            <a:spLocks noGrp="1"/>
          </p:cNvSpPr>
          <p:nvPr>
            <p:ph idx="1"/>
          </p:nvPr>
        </p:nvSpPr>
        <p:spPr/>
        <p:txBody>
          <a:bodyPr>
            <a:normAutofit fontScale="92500"/>
          </a:bodyPr>
          <a:lstStyle/>
          <a:p>
            <a:r>
              <a:rPr lang="en-US" sz="2800" dirty="0" smtClean="0"/>
              <a:t>Issues with Graduate </a:t>
            </a:r>
            <a:r>
              <a:rPr lang="en-US" sz="2800" dirty="0"/>
              <a:t>School of </a:t>
            </a:r>
            <a:r>
              <a:rPr lang="en-US" sz="2800" dirty="0" smtClean="0"/>
              <a:t>Design’s project: digitize </a:t>
            </a:r>
            <a:r>
              <a:rPr lang="en-US" sz="2800" dirty="0"/>
              <a:t>a </a:t>
            </a:r>
            <a:r>
              <a:rPr lang="en-US" sz="2800" dirty="0" smtClean="0"/>
              <a:t>rare collection </a:t>
            </a:r>
            <a:r>
              <a:rPr lang="en-US" sz="2800" dirty="0"/>
              <a:t>of urban planning </a:t>
            </a:r>
            <a:r>
              <a:rPr lang="en-US" sz="2800" dirty="0" smtClean="0"/>
              <a:t>reports</a:t>
            </a:r>
          </a:p>
          <a:p>
            <a:r>
              <a:rPr lang="en-US" sz="2800" dirty="0" smtClean="0"/>
              <a:t>Dive into the research </a:t>
            </a:r>
            <a:r>
              <a:rPr lang="en-US" sz="2800" dirty="0" smtClean="0">
                <a:sym typeface="Wingdings" panose="05000000000000000000" pitchFamily="2" charset="2"/>
              </a:rPr>
              <a:t> problems</a:t>
            </a:r>
          </a:p>
          <a:p>
            <a:r>
              <a:rPr lang="en-US" sz="2800" dirty="0" smtClean="0">
                <a:sym typeface="Wingdings" panose="05000000000000000000" pitchFamily="2" charset="2"/>
              </a:rPr>
              <a:t>Call Ashely Messenger, author of “</a:t>
            </a:r>
            <a:r>
              <a:rPr lang="en-US" sz="2800" i="1" dirty="0"/>
              <a:t>Can States Use Copyright to Restrict the Use of Public Records</a:t>
            </a:r>
            <a:r>
              <a:rPr lang="en-US" sz="2800" i="1" dirty="0" smtClean="0"/>
              <a:t>?”</a:t>
            </a:r>
            <a:r>
              <a:rPr lang="en-US" sz="2800" dirty="0"/>
              <a:t> </a:t>
            </a:r>
            <a:r>
              <a:rPr lang="en-US" sz="2800" dirty="0" smtClean="0"/>
              <a:t>29 Comm</a:t>
            </a:r>
            <a:r>
              <a:rPr lang="en-US" sz="2800" dirty="0"/>
              <a:t>. </a:t>
            </a:r>
            <a:r>
              <a:rPr lang="en-US" sz="2800" dirty="0" smtClean="0"/>
              <a:t>Lawyer 4 </a:t>
            </a:r>
            <a:r>
              <a:rPr lang="en-US" sz="2800" dirty="0"/>
              <a:t>(February 2013</a:t>
            </a:r>
            <a:r>
              <a:rPr lang="en-US" sz="2800" dirty="0" smtClean="0"/>
              <a:t>)</a:t>
            </a:r>
            <a:endParaRPr lang="en-US" sz="2800" dirty="0" smtClean="0">
              <a:sym typeface="Wingdings" panose="05000000000000000000" pitchFamily="2" charset="2"/>
            </a:endParaRPr>
          </a:p>
          <a:p>
            <a:r>
              <a:rPr lang="en-US" sz="2800" dirty="0" smtClean="0"/>
              <a:t>Summer </a:t>
            </a:r>
            <a:r>
              <a:rPr lang="en-US" sz="2800" dirty="0"/>
              <a:t>2014 </a:t>
            </a:r>
            <a:r>
              <a:rPr lang="en-US" sz="2800" dirty="0" smtClean="0"/>
              <a:t>hire Harvard Copyright </a:t>
            </a:r>
            <a:r>
              <a:rPr lang="en-US" sz="2800" dirty="0"/>
              <a:t>F</a:t>
            </a:r>
            <a:r>
              <a:rPr lang="en-US" sz="2800" dirty="0" smtClean="0"/>
              <a:t>ellow</a:t>
            </a:r>
            <a:r>
              <a:rPr lang="en-US" sz="2800" dirty="0"/>
              <a:t>, Katie </a:t>
            </a:r>
            <a:r>
              <a:rPr lang="en-US" sz="2800" dirty="0" smtClean="0"/>
              <a:t>Zimmerman</a:t>
            </a:r>
            <a:r>
              <a:rPr lang="en-US" sz="2800" dirty="0"/>
              <a:t> </a:t>
            </a:r>
            <a:r>
              <a:rPr lang="en-US" sz="2800" dirty="0" smtClean="0"/>
              <a:t>(MLIS, JD expected 2016)</a:t>
            </a:r>
          </a:p>
          <a:p>
            <a:pPr lvl="1"/>
            <a:r>
              <a:rPr lang="en-US" sz="2400" dirty="0" smtClean="0"/>
              <a:t>Begin “scorch the earth research”</a:t>
            </a:r>
          </a:p>
          <a:p>
            <a:pPr lvl="1"/>
            <a:r>
              <a:rPr lang="en-US" sz="2400" dirty="0" smtClean="0"/>
              <a:t>Record data, write up, score, analysis, and the potential solutions (model legislation)</a:t>
            </a:r>
          </a:p>
          <a:p>
            <a:r>
              <a:rPr lang="en-US" sz="2800" dirty="0" smtClean="0"/>
              <a:t>Build website</a:t>
            </a:r>
          </a:p>
          <a:p>
            <a:endParaRPr lang="en-US" dirty="0"/>
          </a:p>
        </p:txBody>
      </p:sp>
      <p:sp>
        <p:nvSpPr>
          <p:cNvPr id="4" name="Date Placeholder 3"/>
          <p:cNvSpPr>
            <a:spLocks noGrp="1"/>
          </p:cNvSpPr>
          <p:nvPr>
            <p:ph type="dt" sz="half" idx="10"/>
          </p:nvPr>
        </p:nvSpPr>
        <p:spPr/>
        <p:txBody>
          <a:bodyPr/>
          <a:lstStyle/>
          <a:p>
            <a:fld id="{40148DC0-54A4-4D6B-8D67-5612A5C52CD6}" type="datetime1">
              <a:rPr lang="en-US" smtClean="0"/>
              <a:pPr/>
              <a:t>10/19/15</a:t>
            </a:fld>
            <a:endParaRPr lang="en-US"/>
          </a:p>
        </p:txBody>
      </p:sp>
      <p:sp>
        <p:nvSpPr>
          <p:cNvPr id="5" name="Footer Placeholder 4"/>
          <p:cNvSpPr>
            <a:spLocks noGrp="1"/>
          </p:cNvSpPr>
          <p:nvPr>
            <p:ph type="ftr" sz="quarter" idx="11"/>
          </p:nvPr>
        </p:nvSpPr>
        <p:spPr/>
        <p:txBody>
          <a:bodyPr/>
          <a:lstStyle/>
          <a:p>
            <a:r>
              <a:rPr lang="en-US" sz="1600" dirty="0"/>
              <a:t>#</a:t>
            </a:r>
            <a:r>
              <a:rPr lang="en-US" sz="1600" b="1" dirty="0" smtClean="0"/>
              <a:t>BPE2015</a:t>
            </a:r>
            <a:endParaRPr lang="en-US" sz="1600" dirty="0"/>
          </a:p>
        </p:txBody>
      </p:sp>
      <p:sp>
        <p:nvSpPr>
          <p:cNvPr id="6" name="Slide Number Placeholder 5"/>
          <p:cNvSpPr>
            <a:spLocks noGrp="1"/>
          </p:cNvSpPr>
          <p:nvPr>
            <p:ph type="sldNum" sz="quarter" idx="12"/>
          </p:nvPr>
        </p:nvSpPr>
        <p:spPr/>
        <p:txBody>
          <a:bodyPr/>
          <a:lstStyle/>
          <a:p>
            <a:fld id="{E76C60FF-D6ED-466A-A29F-FBBBAB3EB913}" type="slidenum">
              <a:rPr lang="en-US" smtClean="0"/>
              <a:pPr/>
              <a:t>9</a:t>
            </a:fld>
            <a:endParaRPr lang="en-US"/>
          </a:p>
        </p:txBody>
      </p:sp>
    </p:spTree>
    <p:extLst>
      <p:ext uri="{BB962C8B-B14F-4D97-AF65-F5344CB8AC3E}">
        <p14:creationId xmlns:p14="http://schemas.microsoft.com/office/powerpoint/2010/main" val="2677849588"/>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2_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3_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2575</TotalTime>
  <Words>2947</Words>
  <Application>Microsoft Macintosh PowerPoint</Application>
  <PresentationFormat>Custom</PresentationFormat>
  <Paragraphs>350</Paragraphs>
  <Slides>15</Slides>
  <Notes>14</Notes>
  <HiddenSlides>0</HiddenSlides>
  <MMClips>0</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1_Clarity</vt:lpstr>
      <vt:lpstr>2_Clarity</vt:lpstr>
      <vt:lpstr>3_Clarity</vt:lpstr>
      <vt:lpstr>State Government Information  and the Copyright Conundrum</vt:lpstr>
      <vt:lpstr>Speakers</vt:lpstr>
      <vt:lpstr>Agenda</vt:lpstr>
      <vt:lpstr>Synopsis </vt:lpstr>
      <vt:lpstr>Synopsis - Perspectives</vt:lpstr>
      <vt:lpstr>Approaches and solutions</vt:lpstr>
      <vt:lpstr>What we have learned?</vt:lpstr>
      <vt:lpstr>Copyright related projects </vt:lpstr>
      <vt:lpstr>State Copyright Resource Center: Beginnings</vt:lpstr>
      <vt:lpstr>Interesting unique works of state government</vt:lpstr>
      <vt:lpstr>Factors in addressing the scoring</vt:lpstr>
      <vt:lpstr>Sample Results from Survey and Analysis</vt:lpstr>
      <vt:lpstr>A Call to Arms!</vt:lpstr>
      <vt:lpstr>Get Involved!</vt:lpstr>
      <vt:lpstr>Thank You!</vt:lpstr>
    </vt:vector>
  </TitlesOfParts>
  <Company>State of Michigan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COPYRIGHT AND STATE GOVERNMENT PUBLICATIONS</dc:title>
  <dc:creator>Bartlett, Bernadette (MDE)</dc:creator>
  <cp:lastModifiedBy>Kris Kasianovitz</cp:lastModifiedBy>
  <cp:revision>61</cp:revision>
  <cp:lastPrinted>2015-10-13T20:06:49Z</cp:lastPrinted>
  <dcterms:created xsi:type="dcterms:W3CDTF">2015-10-12T15:55:13Z</dcterms:created>
  <dcterms:modified xsi:type="dcterms:W3CDTF">2015-10-19T18:04:41Z</dcterms:modified>
</cp:coreProperties>
</file>